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03" r:id="rId2"/>
  </p:sldMasterIdLst>
  <p:notesMasterIdLst>
    <p:notesMasterId r:id="rId15"/>
  </p:notesMasterIdLst>
  <p:sldIdLst>
    <p:sldId id="325" r:id="rId3"/>
    <p:sldId id="271" r:id="rId4"/>
    <p:sldId id="317" r:id="rId5"/>
    <p:sldId id="315" r:id="rId6"/>
    <p:sldId id="321" r:id="rId7"/>
    <p:sldId id="275" r:id="rId8"/>
    <p:sldId id="311" r:id="rId9"/>
    <p:sldId id="309" r:id="rId10"/>
    <p:sldId id="313" r:id="rId11"/>
    <p:sldId id="323" r:id="rId12"/>
    <p:sldId id="277" r:id="rId13"/>
    <p:sldId id="27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9900"/>
    <a:srgbClr val="990099"/>
    <a:srgbClr val="FFFF00"/>
    <a:srgbClr val="660066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 autoAdjust="0"/>
  </p:normalViewPr>
  <p:slideViewPr>
    <p:cSldViewPr>
      <p:cViewPr varScale="1">
        <p:scale>
          <a:sx n="77" d="100"/>
          <a:sy n="77" d="100"/>
        </p:scale>
        <p:origin x="12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6D23C42-CD02-4845-931C-CD62668A7BC9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28E8F2-FBC8-4954-9E62-50BF824C9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462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89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238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888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38ECEFC-A1A3-43C6-AF25-36CA259A3BCF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462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DBA0A89-A2E0-40AC-B4BB-3F029DF8157D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618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65759CB-6F38-477A-BBF1-F3B512233EA0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69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170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06C8304-807A-41AD-9551-78D06C19EA3C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586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BFA911E-EA39-48FE-AA7F-BF46BF691585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061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363EB2E-F69F-46F4-BDE6-81B370E00A9E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991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8B20D80-60AC-4D02-9634-B0EA9BF17B20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933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C404E-2DAF-4B94-BD45-1119F2D153FB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C219-D856-4200-B708-AFB4E32EB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2A12A-B309-4A5E-A57B-AF53DA28D0AF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09DA-6E19-42EC-A0D8-C8FCCE901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5E78-2610-4BA5-983D-468B3A683ED3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E4E4-3330-40D1-96C1-78E233100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AFBD-E96F-4334-8360-86F227278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C6F2-21E9-4670-B066-9CA16626A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F6305-A8D0-4AB6-89A3-B2F797C95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6FC0-7ED1-4C69-8870-50048B162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F301-2605-4A04-B959-D5FE707F9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E13F-C88A-47F7-A17F-C9ED4A5FD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0E15-CC75-46FB-B591-3FCB0728C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9F49-085E-4831-B2F7-8F6FE8860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6620-34DE-4F0E-8676-980335E74029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7B665-4E8C-4E5C-A1CD-D150A3D2B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4BF5-4EB9-458C-B397-D4104676A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AC66-95BD-4984-837D-62FE099A1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BCE9-25DF-474E-87B7-6E49645C1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CDFE-A66D-40D2-93E7-94E30220A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13F1-7A43-43A1-AA44-C9CE3B940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47B9A-5E7D-430E-AAE5-2D90C1A6D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B176-BA34-422D-A8F6-532113786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627E-4B01-43E9-9491-913272150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E7F6E-F0B4-47E8-A9C5-E2BF288FB653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44FAA-FA76-406B-8D5F-9697BA06B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192D-F23D-4FDF-B032-0E0FDFC9E96F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4071-743B-49E7-9C0C-91C3335A3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4155-6172-4898-884E-9B7FDBFB51A8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12396-73FE-41A7-BC00-3D795C7DE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5C18-7058-47CB-89F3-163B446F3921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310E-91FC-4FEC-A4E0-0FF56CC99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B8AA-2F66-478F-8F46-9E84A8D77719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31E4-FF9F-43DC-94BE-F3A7C7410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99D0B-4BCE-4F0F-8325-9A5E122A43DB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BE52-8429-4468-B181-1DA482D01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10A3-71A1-4814-9FE3-C3D58CDCA234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547-C954-4C52-8218-62BD0F4D7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AB1562-C6F4-4728-A41A-89341594B438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B8A4A9-3506-4DE1-A7FD-F62A649DE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AA8A56-9DE3-44C9-9A14-B18CE14D208F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C276EF7-D4F4-49B4-B4DC-9B4BBD813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9.wmf"/><Relationship Id="rId12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11" Type="http://schemas.openxmlformats.org/officeDocument/2006/relationships/image" Target="../media/image42.jpeg"/><Relationship Id="rId5" Type="http://schemas.openxmlformats.org/officeDocument/2006/relationships/image" Target="../media/image2.jpeg"/><Relationship Id="rId10" Type="http://schemas.openxmlformats.org/officeDocument/2006/relationships/image" Target="../media/image41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8.png"/><Relationship Id="rId4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1.bin"/><Relationship Id="rId3" Type="http://schemas.openxmlformats.org/officeDocument/2006/relationships/audio" Target="../media/audio4.wav"/><Relationship Id="rId7" Type="http://schemas.openxmlformats.org/officeDocument/2006/relationships/image" Target="../media/image2.jpeg"/><Relationship Id="rId12" Type="http://schemas.openxmlformats.org/officeDocument/2006/relationships/image" Target="../media/image9.wmf"/><Relationship Id="rId2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0.gif"/><Relationship Id="rId10" Type="http://schemas.openxmlformats.org/officeDocument/2006/relationships/image" Target="../media/image7.png"/><Relationship Id="rId4" Type="http://schemas.openxmlformats.org/officeDocument/2006/relationships/audio" Target="../media/audio5.wav"/><Relationship Id="rId9" Type="http://schemas.openxmlformats.org/officeDocument/2006/relationships/image" Target="../media/image6.gif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doug.vogelsass\My%20Documents\My%20Music\hotel_california_music.mid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13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11" Type="http://schemas.openxmlformats.org/officeDocument/2006/relationships/image" Target="../media/image29.gif"/><Relationship Id="rId5" Type="http://schemas.openxmlformats.org/officeDocument/2006/relationships/image" Target="../media/image8.pn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13.jpe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fill in your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 smtClean="0"/>
              <a:t>Fill in the center section for what you think each amendment means. 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 smtClean="0"/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 smtClean="0"/>
              <a:t>Using this PowerPoint, write in what each amendment actually means.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4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 historic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8686800" cy="4525963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u="sng" dirty="0" smtClean="0">
                <a:solidFill>
                  <a:srgbClr val="CC0000"/>
                </a:solidFill>
              </a:rPr>
              <a:t>  </a:t>
            </a:r>
            <a:r>
              <a:rPr lang="en-US" sz="2000" b="1" u="sng" dirty="0" smtClean="0">
                <a:solidFill>
                  <a:srgbClr val="CC0000"/>
                </a:solidFill>
              </a:rPr>
              <a:t>AMMENDMENT 7</a:t>
            </a:r>
            <a:r>
              <a:rPr lang="en-US" sz="2000" b="1" dirty="0" smtClean="0">
                <a:solidFill>
                  <a:srgbClr val="CC0000"/>
                </a:solidFill>
              </a:rPr>
              <a:t> -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</a:rPr>
              <a:t>Jury Trial In Civil Cases in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disputes in excess of $20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AMMENDMENT 8 -</a:t>
            </a:r>
            <a:r>
              <a:rPr lang="en-US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Excessive Bail or Fines</a:t>
            </a:r>
            <a:r>
              <a:rPr lang="en-US" sz="2400" b="1" dirty="0" smtClean="0">
                <a:solidFill>
                  <a:srgbClr val="0000FF"/>
                </a:solidFill>
              </a:rPr>
              <a:t>, or</a:t>
            </a:r>
            <a:r>
              <a:rPr lang="en-US" sz="2000" b="1" dirty="0" smtClean="0">
                <a:solidFill>
                  <a:srgbClr val="0000FF"/>
                </a:solidFill>
              </a:rPr>
              <a:t>                                                          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“Cruel and  Unusual Punishment”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[like                                               torture and  beheading]</a:t>
            </a:r>
          </a:p>
        </p:txBody>
      </p:sp>
      <p:pic>
        <p:nvPicPr>
          <p:cNvPr id="28678" name="Picture 5" descr="billor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7213" y="0"/>
            <a:ext cx="966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j02404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838200"/>
            <a:ext cx="19050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bean_guy_in_headlock_lg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2895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on't hit (No please)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fight punches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5" descr="tar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4191000"/>
            <a:ext cx="2276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torture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9625" y="4191000"/>
            <a:ext cx="1781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609600" y="52578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Tar and </a:t>
            </a:r>
          </a:p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Feathering 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6553200" y="54102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</a:p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“Rack” </a:t>
            </a:r>
          </a:p>
        </p:txBody>
      </p:sp>
      <p:sp>
        <p:nvSpPr>
          <p:cNvPr id="28689" name="Oval 20"/>
          <p:cNvSpPr>
            <a:spLocks noChangeArrowheads="1"/>
          </p:cNvSpPr>
          <p:nvPr/>
        </p:nvSpPr>
        <p:spPr bwMode="auto">
          <a:xfrm>
            <a:off x="609600" y="304800"/>
            <a:ext cx="457200" cy="3048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8690" name="Picture 7" descr="eagle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60100"/>
              </a:clrFrom>
              <a:clrTo>
                <a:srgbClr val="0601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76" fill="hold"/>
                                        <p:tgtEl>
                                          <p:spTgt spid="32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76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76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259" fill="hold"/>
                                        <p:tgtEl>
                                          <p:spTgt spid="327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1"/>
                </p:tgtEl>
              </p:cMediaNode>
            </p:audio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2"/>
                </p:tgtEl>
              </p:cMediaNode>
            </p:audio>
          </p:childTnLst>
        </p:cTn>
      </p:par>
    </p:tnLst>
    <p:bldLst>
      <p:bldP spid="32785" grpId="0"/>
      <p:bldP spid="327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5257800" y="1752600"/>
            <a:ext cx="38862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3100"/>
              <a:t>The </a:t>
            </a:r>
            <a:r>
              <a:rPr lang="en-US" altLang="en-US" sz="3100" b="1">
                <a:solidFill>
                  <a:schemeClr val="bg1"/>
                </a:solidFill>
              </a:rPr>
              <a:t>9th Amendment</a:t>
            </a:r>
            <a:r>
              <a:rPr lang="en-US" altLang="en-US" sz="3100"/>
              <a:t> </a:t>
            </a:r>
            <a:r>
              <a:rPr lang="en-US" altLang="en-US" sz="3100">
                <a:solidFill>
                  <a:schemeClr val="bg1"/>
                </a:solidFill>
              </a:rPr>
              <a:t>-</a:t>
            </a:r>
            <a:r>
              <a:rPr lang="en-US" altLang="en-US" sz="3100"/>
              <a:t>  “The enumeration in the Constitution, of certain rights, shall not be construed to deny or disparage others retained by the people.” </a:t>
            </a:r>
          </a:p>
        </p:txBody>
      </p:sp>
      <p:pic>
        <p:nvPicPr>
          <p:cNvPr id="48133" name="Picture 5" descr="MCj014018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1752600"/>
            <a:ext cx="22320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2057400" y="2209800"/>
            <a:ext cx="4343400" cy="2667000"/>
          </a:xfrm>
          <a:prstGeom prst="wedgeEllipseCallout">
            <a:avLst>
              <a:gd name="adj1" fmla="val -63926"/>
              <a:gd name="adj2" fmla="val 83514"/>
            </a:avLst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WOW!!  You mean I get even more rights than what is in the Bill of Rights?!?!?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943600" y="1752600"/>
            <a:ext cx="27432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en-US" sz="3200" b="1"/>
              <a:t>9</a:t>
            </a:r>
            <a:r>
              <a:rPr lang="en-US" altLang="en-US" sz="3200" b="1" baseline="30000"/>
              <a:t>th</a:t>
            </a:r>
            <a:r>
              <a:rPr lang="en-US" altLang="en-US" sz="3200" b="1"/>
              <a:t> Amendment:</a:t>
            </a:r>
          </a:p>
        </p:txBody>
      </p:sp>
      <p:pic>
        <p:nvPicPr>
          <p:cNvPr id="4813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8_lb_hea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04800" y="74613"/>
            <a:ext cx="8382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en-US" sz="2200" b="1" dirty="0">
                <a:latin typeface="Times New Roman" pitchFamily="18" charset="0"/>
              </a:rPr>
              <a:t>This is supposed to mean that 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</a:rPr>
              <a:t>if the rights were not spelled out specifically in the Constitution, then those rights belonged to the people</a:t>
            </a:r>
            <a:r>
              <a:rPr lang="en-US" altLang="en-US" sz="2200" b="1" dirty="0">
                <a:latin typeface="Times New Roman" pitchFamily="18" charset="0"/>
              </a:rPr>
              <a:t>. For example, the Constitution has nothing in it about who you use for your Internet service provider.  Therefore, the government cannot deny you that choice.</a:t>
            </a:r>
            <a:r>
              <a:rPr lang="en-US" altLang="en-US" sz="22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8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71" fill="hold"/>
                                        <p:tgtEl>
                                          <p:spTgt spid="48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6"/>
                </p:tgtEl>
              </p:cMediaNode>
            </p:audio>
          </p:childTnLst>
        </p:cTn>
      </p:par>
    </p:tnLst>
    <p:bldLst>
      <p:bldP spid="48134" grpId="0" animBg="1"/>
      <p:bldP spid="48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0" y="259080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400"/>
              <a:t> The </a:t>
            </a:r>
            <a:r>
              <a:rPr lang="en-US" altLang="en-US" sz="2400" b="1">
                <a:solidFill>
                  <a:schemeClr val="bg1"/>
                </a:solidFill>
              </a:rPr>
              <a:t>10th Amendment</a:t>
            </a:r>
            <a:r>
              <a:rPr lang="en-US" altLang="en-US" sz="2400" b="1"/>
              <a:t> –</a:t>
            </a:r>
            <a:r>
              <a:rPr lang="en-US" altLang="en-US" sz="2400"/>
              <a:t> “The powers not delegated to the United States by the Constitution, nor prohibited by it to the States, are reserved to the States respectively, or to the people.”   Meaning…</a:t>
            </a:r>
          </a:p>
        </p:txBody>
      </p: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609600" y="4419600"/>
            <a:ext cx="7953375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FEDERALISM</a:t>
            </a: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609600" y="5257800"/>
            <a:ext cx="7953375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FEDERALISM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0" y="25908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/>
              <a:t>10</a:t>
            </a:r>
            <a:r>
              <a:rPr lang="en-US" altLang="en-US" sz="2400" b="1" baseline="30000"/>
              <a:t>th</a:t>
            </a:r>
            <a:r>
              <a:rPr lang="en-US" altLang="en-US" sz="2400" b="1"/>
              <a:t> Amendment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28600" y="95250"/>
            <a:ext cx="8480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 the rights were not spelled out specifically in the Constitution, </a:t>
            </a:r>
          </a:p>
          <a:p>
            <a:pPr algn="ctr"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then those rights belonged to the states.</a:t>
            </a:r>
            <a:r>
              <a:rPr lang="en-US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example, the constitution is silent about driving a car.</a:t>
            </a:r>
          </a:p>
          <a:p>
            <a:pPr algn="ctr">
              <a:defRPr/>
            </a:pPr>
            <a:r>
              <a:rPr lang="en-US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power to grant licenses for driving is left to the states. Which is why you can drive a car at 15 in S.C. </a:t>
            </a:r>
          </a:p>
          <a:p>
            <a:pPr algn="ctr">
              <a:defRPr/>
            </a:pPr>
            <a:r>
              <a:rPr lang="en-US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but not until 16 in Ohio.</a:t>
            </a:r>
          </a:p>
          <a:p>
            <a:pPr algn="ctr">
              <a:defRPr/>
            </a:pPr>
            <a:endParaRPr lang="en-US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a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 animBg="1"/>
      <p:bldP spid="522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400"/>
              <a:t>The </a:t>
            </a:r>
            <a:r>
              <a:rPr lang="en-US" altLang="en-US" sz="2400" b="1">
                <a:solidFill>
                  <a:schemeClr val="bg1"/>
                </a:solidFill>
              </a:rPr>
              <a:t>Bill of Rights</a:t>
            </a:r>
            <a:r>
              <a:rPr lang="en-US" altLang="en-US" sz="2400"/>
              <a:t>  - 1st ten amendments to the Constitution --designed to protect our individual liberties.</a:t>
            </a:r>
          </a:p>
        </p:txBody>
      </p:sp>
      <p:pic>
        <p:nvPicPr>
          <p:cNvPr id="29701" name="Picture 5" descr="Bill of Righ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905000"/>
            <a:ext cx="340652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38200" y="838200"/>
            <a:ext cx="2667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Bill of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esnt_get_any_be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a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 histor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8392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FF3300"/>
                </a:solidFill>
              </a:rPr>
              <a:t>Amendment 1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a.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Freedom of Religion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not to have a  religion.                                   	</a:t>
            </a:r>
            <a:r>
              <a:rPr lang="en-US" sz="2000" b="1" dirty="0" smtClean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eople </a:t>
            </a:r>
            <a:r>
              <a:rPr lang="en-US" sz="2000" b="1" dirty="0" smtClean="0">
                <a:solidFill>
                  <a:srgbClr val="0000FF"/>
                </a:solidFill>
              </a:rPr>
              <a:t>may worship </a:t>
            </a:r>
            <a:r>
              <a:rPr lang="en-US" b="1" dirty="0" smtClean="0">
                <a:solidFill>
                  <a:srgbClr val="0000FF"/>
                </a:solidFill>
              </a:rPr>
              <a:t>or  not</a:t>
            </a:r>
            <a:r>
              <a:rPr lang="en-US" sz="2000" b="1" dirty="0" smtClean="0">
                <a:solidFill>
                  <a:srgbClr val="0000FF"/>
                </a:solidFill>
              </a:rPr>
              <a:t> worship </a:t>
            </a:r>
            <a:r>
              <a:rPr lang="en-US" b="1" dirty="0" smtClean="0">
                <a:solidFill>
                  <a:srgbClr val="0000FF"/>
                </a:solidFill>
              </a:rPr>
              <a:t>as they</a:t>
            </a:r>
            <a:r>
              <a:rPr lang="en-US" sz="2000" b="1" dirty="0" smtClean="0">
                <a:solidFill>
                  <a:srgbClr val="0000FF"/>
                </a:solidFill>
              </a:rPr>
              <a:t>  please.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		The  government   cannot  favor  one   religion  over                                              	another.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b.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Freedom of 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speech</a:t>
            </a:r>
            <a:r>
              <a:rPr lang="en-US" sz="2000" b="1" dirty="0" smtClean="0">
                <a:solidFill>
                  <a:srgbClr val="0000FF"/>
                </a:solidFill>
              </a:rPr>
              <a:t> – </a:t>
            </a:r>
            <a:r>
              <a:rPr lang="en-US" b="1" dirty="0" smtClean="0">
                <a:solidFill>
                  <a:schemeClr val="tx1"/>
                </a:solidFill>
              </a:rPr>
              <a:t>this </a:t>
            </a:r>
            <a:r>
              <a:rPr lang="en-US" sz="2000" b="1" dirty="0" smtClean="0">
                <a:solidFill>
                  <a:schemeClr val="tx1"/>
                </a:solidFill>
              </a:rPr>
              <a:t>freedom</a:t>
            </a:r>
            <a:r>
              <a:rPr lang="en-US" b="1" dirty="0" smtClean="0">
                <a:solidFill>
                  <a:schemeClr val="tx1"/>
                </a:solidFill>
              </a:rPr>
              <a:t> is </a:t>
            </a:r>
            <a:r>
              <a:rPr lang="en-US" sz="2000" b="1" dirty="0" smtClean="0">
                <a:solidFill>
                  <a:schemeClr val="tx1"/>
                </a:solidFill>
              </a:rPr>
              <a:t>restricted</a:t>
            </a:r>
            <a:r>
              <a:rPr lang="en-US" b="1" dirty="0" smtClean="0">
                <a:solidFill>
                  <a:schemeClr val="tx1"/>
                </a:solidFill>
              </a:rPr>
              <a:t> if </a:t>
            </a:r>
            <a:r>
              <a:rPr lang="en-US" sz="2000" b="1" dirty="0" smtClean="0">
                <a:solidFill>
                  <a:schemeClr val="tx1"/>
                </a:solidFill>
              </a:rPr>
              <a:t>it harms others. 	We have laws against 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slander</a:t>
            </a:r>
            <a:r>
              <a:rPr lang="en-US" sz="2000" b="1" dirty="0" smtClean="0">
                <a:solidFill>
                  <a:schemeClr val="tx1"/>
                </a:solidFill>
              </a:rPr>
              <a:t> [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spoken</a:t>
            </a:r>
            <a:r>
              <a:rPr lang="en-US" sz="2000" b="1" dirty="0" smtClean="0">
                <a:solidFill>
                  <a:schemeClr val="tx1"/>
                </a:solidFill>
              </a:rPr>
              <a:t>] or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libel</a:t>
            </a:r>
            <a:r>
              <a:rPr lang="en-US" sz="2000" b="1" dirty="0" smtClean="0">
                <a:solidFill>
                  <a:schemeClr val="tx1"/>
                </a:solidFill>
              </a:rPr>
              <a:t> [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written statements</a:t>
            </a:r>
            <a:r>
              <a:rPr lang="en-US" sz="2000" b="1" dirty="0" smtClean="0">
                <a:solidFill>
                  <a:schemeClr val="tx1"/>
                </a:solidFill>
              </a:rPr>
              <a:t>] intended to damage ones reputation.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Speech that endangers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safety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[military secrets]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be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punished.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2" name="Picture 4" descr="billori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0"/>
            <a:ext cx="1416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60960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Maiandra GD"/>
              </a:rPr>
              <a:t>Bill of Rights</a:t>
            </a:r>
          </a:p>
        </p:txBody>
      </p:sp>
      <p:pic>
        <p:nvPicPr>
          <p:cNvPr id="18440" name="Picture 8" descr="candidate_givingspeech_podium_md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5240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8" dur="1230" decel="100000"/>
                                        <p:tgtEl>
                                          <p:spTgt spid="1844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9" dur="1230" decel="100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1" dur="1230" decel="100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a historic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83820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70104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c.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Freedom  of  the  Press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</a:rPr>
              <a:t>means we  can  write  our opinions and circulate them to  others </a:t>
            </a:r>
            <a:r>
              <a:rPr lang="en-US" sz="2000" b="1" dirty="0" smtClean="0">
                <a:solidFill>
                  <a:schemeClr val="tx1"/>
                </a:solidFill>
              </a:rPr>
              <a:t> through  T.V., newspapers,   or   magazines.   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    d.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Freedom of assembly (peacefully)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e.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Freedom to petition government officials. </a:t>
            </a:r>
            <a:r>
              <a:rPr lang="en-US" sz="2000" b="1" dirty="0" smtClean="0">
                <a:solidFill>
                  <a:srgbClr val="0000FF"/>
                </a:solidFill>
              </a:rPr>
              <a:t>You can get people to sign a petition  and  send  it  to  government  officials.</a:t>
            </a:r>
          </a:p>
        </p:txBody>
      </p:sp>
      <p:pic>
        <p:nvPicPr>
          <p:cNvPr id="1029" name="Picture 4" descr="billori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38" y="0"/>
            <a:ext cx="12239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WordArt 5"/>
          <p:cNvSpPr>
            <a:spLocks noChangeArrowheads="1" noChangeShapeType="1" noTextEdit="1"/>
          </p:cNvSpPr>
          <p:nvPr/>
        </p:nvSpPr>
        <p:spPr bwMode="auto">
          <a:xfrm>
            <a:off x="2438400" y="152400"/>
            <a:ext cx="502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Maiandra GD"/>
              </a:rPr>
              <a:t>Amendment 1 [continued]</a:t>
            </a:r>
          </a:p>
        </p:txBody>
      </p:sp>
      <p:pic>
        <p:nvPicPr>
          <p:cNvPr id="22535" name="Picture 7" descr="man_reading_newspaper_lg_cl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2209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slide0087_image15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4876800"/>
            <a:ext cx="2000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info the most val commodity is information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Crowd boo short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4" name="-togetheragain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1066800"/>
            <a:ext cx="11842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Oval 15"/>
          <p:cNvSpPr>
            <a:spLocks noChangeArrowheads="1"/>
          </p:cNvSpPr>
          <p:nvPr/>
        </p:nvSpPr>
        <p:spPr bwMode="auto">
          <a:xfrm>
            <a:off x="533400" y="228600"/>
            <a:ext cx="533400" cy="457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228600" y="-152400"/>
          <a:ext cx="1981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13" imgW="2438095" imgH="2423370" progId="MSPhotoEd.3">
                  <p:embed/>
                </p:oleObj>
              </mc:Choice>
              <mc:Fallback>
                <p:oleObj name="Photo Editor Photo" r:id="rId13" imgW="2438095" imgH="2423370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-152400"/>
                        <a:ext cx="1981200" cy="12192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6" name="Picture 8" descr="Crowd of girls multiplying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48400" y="3505200"/>
            <a:ext cx="3124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1" fill="hold"/>
                                        <p:tgtEl>
                                          <p:spTgt spid="225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53" fill="hold"/>
                                        <p:tgtEl>
                                          <p:spTgt spid="22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7" fill="hold"/>
                                        <p:tgtEl>
                                          <p:spTgt spid="22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8"/>
                </p:tgtEl>
              </p:cMediaNode>
            </p:audio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9"/>
                </p:tgtEl>
              </p:cMediaNode>
            </p:audio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 histor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9144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Amendment 2.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To Keep And Bear Arms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    The purpose was to prevent Congress from denying  States the right to have an army of  armed  citizens.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States and federal government can regulate (control) the possession  and  use  of  firearms  by  individuals.</a:t>
            </a:r>
          </a:p>
        </p:txBody>
      </p:sp>
      <p:pic>
        <p:nvPicPr>
          <p:cNvPr id="23556" name="Picture 4" descr="billori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38" y="0"/>
            <a:ext cx="12239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heney%20gun cr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419475"/>
            <a:ext cx="4191000" cy="3438525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3566" name="Picture 16" descr="GUN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923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Oval 18"/>
          <p:cNvSpPr>
            <a:spLocks noChangeArrowheads="1"/>
          </p:cNvSpPr>
          <p:nvPr/>
        </p:nvSpPr>
        <p:spPr bwMode="auto">
          <a:xfrm>
            <a:off x="609600" y="304800"/>
            <a:ext cx="457200" cy="3048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3568" name="Picture 6" descr="eagl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60000"/>
              </a:clrFrom>
              <a:clrTo>
                <a:srgbClr val="06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WordArt 18"/>
          <p:cNvSpPr>
            <a:spLocks noChangeArrowheads="1" noChangeShapeType="1" noTextEdit="1"/>
          </p:cNvSpPr>
          <p:nvPr/>
        </p:nvSpPr>
        <p:spPr bwMode="auto">
          <a:xfrm rot="314330">
            <a:off x="1446213" y="317500"/>
            <a:ext cx="5105400" cy="7985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Impact"/>
              </a:rPr>
              <a:t>  Amendment 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i="1" dirty="0">
                <a:solidFill>
                  <a:srgbClr val="0000FF"/>
                </a:solidFill>
                <a:latin typeface="Monotype Corsiva" pitchFamily="66" charset="0"/>
              </a:rPr>
              <a:t>NO QUARTERING 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–</a:t>
            </a:r>
            <a:r>
              <a:rPr 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(providing food and shelter)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troops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219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2000" b="1"/>
              <a:t> The</a:t>
            </a:r>
            <a:r>
              <a:rPr lang="en-US" altLang="en-US" sz="2000"/>
              <a:t> </a:t>
            </a:r>
            <a:r>
              <a:rPr lang="en-US" altLang="en-US" sz="2000" b="1">
                <a:solidFill>
                  <a:schemeClr val="bg1"/>
                </a:solidFill>
              </a:rPr>
              <a:t>3 </a:t>
            </a:r>
            <a:r>
              <a:rPr lang="en-US" altLang="en-US" sz="2400" b="1" u="sng"/>
              <a:t>3rd Amendment</a:t>
            </a:r>
            <a:r>
              <a:rPr lang="en-US" altLang="en-US"/>
              <a:t> </a:t>
            </a:r>
            <a:r>
              <a:rPr lang="en-US" altLang="en-US" sz="2000" b="1"/>
              <a:t>- </a:t>
            </a:r>
            <a:r>
              <a:rPr lang="en-US" altLang="en-US" sz="2000" b="1" i="1"/>
              <a:t>"No soldier shall, in time of peace be quartered in any house, without the consent of the owner, nor in time of war, but in a manner to be prescribed by law."</a:t>
            </a:r>
            <a:r>
              <a:rPr lang="en-US" altLang="en-US" sz="2000"/>
              <a:t> </a:t>
            </a:r>
          </a:p>
        </p:txBody>
      </p:sp>
      <p:pic>
        <p:nvPicPr>
          <p:cNvPr id="38917" name="Picture 5" descr="MCj014942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24082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j00903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638425"/>
            <a:ext cx="49307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2362200" y="3276600"/>
            <a:ext cx="1295400" cy="3200400"/>
          </a:xfrm>
          <a:prstGeom prst="wedgeRoundRectCallout">
            <a:avLst>
              <a:gd name="adj1" fmla="val -140810"/>
              <a:gd name="adj2" fmla="val -5486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/>
              <a:t>This place looks great!! I think I’ll move in.</a:t>
            </a:r>
          </a:p>
        </p:txBody>
      </p:sp>
      <p:pic>
        <p:nvPicPr>
          <p:cNvPr id="38924" name="hotel_california_musi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AutoShape 6"/>
          <p:cNvSpPr>
            <a:spLocks noChangeArrowheads="1"/>
          </p:cNvSpPr>
          <p:nvPr/>
        </p:nvSpPr>
        <p:spPr bwMode="auto">
          <a:xfrm>
            <a:off x="5105400" y="3352800"/>
            <a:ext cx="2667000" cy="2438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768" y="16496"/>
                </a:moveTo>
                <a:cubicBezTo>
                  <a:pt x="19082" y="14888"/>
                  <a:pt x="19800" y="12876"/>
                  <a:pt x="19800" y="10800"/>
                </a:cubicBezTo>
                <a:cubicBezTo>
                  <a:pt x="19800" y="5829"/>
                  <a:pt x="15770" y="1800"/>
                  <a:pt x="10800" y="1800"/>
                </a:cubicBezTo>
                <a:cubicBezTo>
                  <a:pt x="8723" y="1799"/>
                  <a:pt x="6711" y="2517"/>
                  <a:pt x="5103" y="3831"/>
                </a:cubicBezTo>
                <a:lnTo>
                  <a:pt x="17768" y="16496"/>
                </a:lnTo>
                <a:close/>
                <a:moveTo>
                  <a:pt x="3831" y="5103"/>
                </a:moveTo>
                <a:cubicBezTo>
                  <a:pt x="2517" y="6711"/>
                  <a:pt x="1800" y="8723"/>
                  <a:pt x="1800" y="10799"/>
                </a:cubicBezTo>
                <a:cubicBezTo>
                  <a:pt x="1800" y="15770"/>
                  <a:pt x="5829" y="19800"/>
                  <a:pt x="10800" y="19800"/>
                </a:cubicBezTo>
                <a:cubicBezTo>
                  <a:pt x="12876" y="19800"/>
                  <a:pt x="14888" y="19082"/>
                  <a:pt x="16496" y="17768"/>
                </a:cubicBezTo>
                <a:lnTo>
                  <a:pt x="3831" y="510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5" name="Picture 8" descr="C:\Documents and Settings\ashley.rush\Local Settings\Temporary Internet Files\Content.IE5\G1UZOPU7\dglxasset[2].asp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429000"/>
            <a:ext cx="15890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6" descr="j0230568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2514600"/>
            <a:ext cx="858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4"/>
                </p:tgtEl>
              </p:cMediaNode>
            </p:audio>
          </p:childTnLst>
        </p:cTn>
      </p:par>
    </p:tnLst>
    <p:bldLst>
      <p:bldP spid="389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 histor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9144000" cy="556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rgbClr val="CC0000"/>
                </a:solidFill>
              </a:rPr>
              <a:t>AMMENDMENT 4.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Limits The  Conditions  Under                     Which  Police  May  Search  for  and  Seize (take)                    Evidence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No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“Fishing Expeditions”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public officials [a search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must be  reasonable  and  </a:t>
            </a:r>
            <a:r>
              <a:rPr lang="en-US" sz="2000" b="1" dirty="0" smtClean="0">
                <a:solidFill>
                  <a:srgbClr val="0D0D0D"/>
                </a:solidFill>
              </a:rPr>
              <a:t>based on  probable cause].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B. </a:t>
            </a:r>
            <a:r>
              <a:rPr lang="en-US" sz="2000" b="1" dirty="0" smtClean="0">
                <a:solidFill>
                  <a:srgbClr val="0000FF"/>
                </a:solidFill>
              </a:rPr>
              <a:t>In most cases,  a  search  or  arrest 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warrant</a:t>
            </a:r>
            <a:r>
              <a:rPr lang="en-US" sz="2000" b="1" dirty="0" smtClean="0">
                <a:solidFill>
                  <a:srgbClr val="0000FF"/>
                </a:solidFill>
              </a:rPr>
              <a:t>  will  be                    necessary.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warrant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must describe the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place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to be searched and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persons or things to be  seized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C. </a:t>
            </a:r>
            <a:r>
              <a:rPr lang="en-US" sz="2000" b="1" dirty="0" smtClean="0">
                <a:solidFill>
                  <a:schemeClr val="tx1"/>
                </a:solidFill>
              </a:rPr>
              <a:t>A police officer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chase a suspect into his house                            &amp; not secure a warrant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(this would be probable cause).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D. The Supreme Court  has ruled that  </a:t>
            </a:r>
            <a:r>
              <a:rPr lang="en-US" sz="2000" b="1" dirty="0" smtClean="0">
                <a:solidFill>
                  <a:schemeClr val="tx1"/>
                </a:solidFill>
              </a:rPr>
              <a:t>evidence  gained                             as a result of an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unlawful search or seizure  cannot  be                        used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trial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5606" name="WordArt 5"/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Maiandra GD"/>
              </a:rPr>
              <a:t>Bill of Rights </a:t>
            </a:r>
          </a:p>
        </p:txBody>
      </p:sp>
      <p:pic>
        <p:nvPicPr>
          <p:cNvPr id="26631" name="Picture 7" descr="0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905000"/>
            <a:ext cx="13716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swat_guy_battering_ram_door_hg_clr_2278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572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officer_frisking_crook_hg_clr_6406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57912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officer_muldoon_with_speeder_hg_clr_260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0"/>
            <a:ext cx="1981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warrant_hg_clr_2856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0663" y="2743200"/>
            <a:ext cx="130333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Burgler 1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2895600"/>
            <a:ext cx="806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 descr="officer_muldoon_struggling_crook_hg_clr_2959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16764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Oval 20"/>
          <p:cNvSpPr>
            <a:spLocks noChangeArrowheads="1"/>
          </p:cNvSpPr>
          <p:nvPr/>
        </p:nvSpPr>
        <p:spPr bwMode="auto">
          <a:xfrm>
            <a:off x="609600" y="304800"/>
            <a:ext cx="457200" cy="3048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5619" name="Picture 6" descr="eagl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60000"/>
              </a:clrFrom>
              <a:clrTo>
                <a:srgbClr val="06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 histor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0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AMMENDMENT 5.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</a:rPr>
              <a:t>Rights of Accused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Persons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A</a:t>
            </a:r>
            <a:r>
              <a:rPr lang="en-US" sz="2000" b="1" dirty="0" smtClean="0">
                <a:solidFill>
                  <a:schemeClr val="tx1"/>
                </a:solidFill>
              </a:rPr>
              <a:t>. A person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tried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 serious crime</a:t>
            </a:r>
            <a:r>
              <a:rPr lang="en-US" sz="2000" b="1" dirty="0" smtClean="0">
                <a:solidFill>
                  <a:schemeClr val="tx1"/>
                </a:solidFill>
              </a:rPr>
              <a:t> only if                                                  he has been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accused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crime by a grand jury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B.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one may be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tried twice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same offense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                                          [Double Jeopardy clause]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no one may be put in                                            jeopardy twice for the same offense]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C.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one may be forced  to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testify against himself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 his spouse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You don’t have to answer questions                                            by the police or the courts. [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Plead the “5</a:t>
            </a:r>
            <a:r>
              <a:rPr lang="en-US" sz="20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th”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D. </a:t>
            </a:r>
            <a:r>
              <a:rPr lang="en-US" sz="2000" b="1" dirty="0" smtClean="0">
                <a:solidFill>
                  <a:srgbClr val="0000FF"/>
                </a:solidFill>
              </a:rPr>
              <a:t>Due Process: No </a:t>
            </a:r>
            <a:r>
              <a:rPr lang="en-US" sz="2000" b="1" dirty="0" smtClean="0">
                <a:solidFill>
                  <a:srgbClr val="0000FF"/>
                </a:solidFill>
              </a:rPr>
              <a:t>one can be deprived of life, liberty,                                                   or property without 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due process of law</a:t>
            </a:r>
            <a:r>
              <a:rPr lang="en-US" sz="2000" b="1" dirty="0" smtClean="0">
                <a:solidFill>
                  <a:srgbClr val="0000FF"/>
                </a:solidFill>
              </a:rPr>
              <a:t>                                                                        [fair and equal treatment under the law].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E. </a:t>
            </a:r>
            <a:r>
              <a:rPr lang="en-US" sz="2000" b="1" dirty="0" smtClean="0">
                <a:solidFill>
                  <a:schemeClr val="tx1"/>
                </a:solidFill>
              </a:rPr>
              <a:t>The government  may  take  private  property for a                                legitimate public purpose; but when it exercises that                                       power  of 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EMINENT </a:t>
            </a:r>
            <a:r>
              <a:rPr lang="en-US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DOMAIN</a:t>
            </a:r>
            <a:r>
              <a:rPr lang="en-US" sz="2000" b="1" dirty="0" smtClean="0">
                <a:solidFill>
                  <a:schemeClr val="tx1"/>
                </a:solidFill>
              </a:rPr>
              <a:t> [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taking  property  for                                            public use</a:t>
            </a:r>
            <a:r>
              <a:rPr lang="en-US" sz="2000" b="1" dirty="0" smtClean="0">
                <a:solidFill>
                  <a:schemeClr val="tx1"/>
                </a:solidFill>
              </a:rPr>
              <a:t>], it must pay a fair price.</a:t>
            </a:r>
          </a:p>
        </p:txBody>
      </p:sp>
      <p:pic>
        <p:nvPicPr>
          <p:cNvPr id="28679" name="Picture 7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wavAudioFile r:embed="rId1" name="You have the right to remain silent &amp; get free attorney.wav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29" name="Picture 4" descr="billor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7213" y="0"/>
            <a:ext cx="966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welco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219200"/>
            <a:ext cx="25146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oj_loses_boo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362200"/>
            <a:ext cx="2133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robber_dont_shoot_hg_clr_2824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00900" y="3521075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 descr="CowboysNS-Da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5219700"/>
            <a:ext cx="2286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934200" y="64770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New Cowboys stadium</a:t>
            </a:r>
          </a:p>
          <a:p>
            <a:pPr algn="ctr" eaLnBrk="1" hangingPunct="1">
              <a:defRPr/>
            </a:pPr>
            <a:r>
              <a:rPr lang="en-US" sz="1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meant property losses.</a:t>
            </a:r>
          </a:p>
        </p:txBody>
      </p:sp>
      <p:pic>
        <p:nvPicPr>
          <p:cNvPr id="28689" name="Picture 17" descr="88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152400"/>
            <a:ext cx="1828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Pari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4" name="Oval 25"/>
          <p:cNvSpPr>
            <a:spLocks noChangeArrowheads="1"/>
          </p:cNvSpPr>
          <p:nvPr/>
        </p:nvSpPr>
        <p:spPr bwMode="auto">
          <a:xfrm>
            <a:off x="381000" y="152400"/>
            <a:ext cx="457200" cy="3048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6645" name="Picture 6" descr="eagl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C0200"/>
              </a:clrFrom>
              <a:clrTo>
                <a:srgbClr val="0C0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161" fill="hold"/>
                                        <p:tgtEl>
                                          <p:spTgt spid="28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9"/>
                </p:tgtEl>
              </p:cMediaNode>
            </p:audio>
          </p:childTnLst>
        </p:cTn>
      </p:par>
    </p:tnLst>
    <p:bldLst>
      <p:bldP spid="286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 histor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9144000" cy="5257800"/>
          </a:xfrm>
        </p:spPr>
        <p:txBody>
          <a:bodyPr rtlCol="0">
            <a:normAutofit lnSpcReduction="10000"/>
          </a:bodyPr>
          <a:lstStyle/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CC0000"/>
                </a:solidFill>
              </a:rPr>
              <a:t>  Amendment 6.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To A Speedy Trial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A.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IMPARTIAL JURY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You do not have  to  use  a  jury                                                        and can have the case transferred if it has received                                             too much publicity.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B.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Right to be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told what crime                                                                                               you are accused of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C.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Right to hear and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 all witnesses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against you.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D. </a:t>
            </a: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to compel</a:t>
            </a:r>
            <a:r>
              <a:rPr lang="en-US" sz="2000" b="1" dirty="0" smtClean="0">
                <a:solidFill>
                  <a:schemeClr val="tx1"/>
                </a:solidFill>
              </a:rPr>
              <a:t> [require their                                                                     testimony] witnesses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appear at                                                                                   a trial to tell your side of the story.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E. </a:t>
            </a:r>
            <a:r>
              <a:rPr lang="en-US" sz="2000" b="1" dirty="0" smtClean="0">
                <a:solidFill>
                  <a:srgbClr val="3333FF"/>
                </a:solidFill>
              </a:rPr>
              <a:t>Right to a </a:t>
            </a:r>
            <a:r>
              <a:rPr lang="en-US" sz="2000" b="1" dirty="0" smtClean="0">
                <a:solidFill>
                  <a:srgbClr val="0000FF"/>
                </a:solidFill>
              </a:rPr>
              <a:t>lawyer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2" name="Picture 4" descr="billori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038" y="0"/>
            <a:ext cx="12239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eag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002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jury_duty_hg_clr_1121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762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ury_verdict_guilty_hg_clr_1135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447800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9288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3048000"/>
            <a:ext cx="25146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cover_marc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4800600"/>
            <a:ext cx="1254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495489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26670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20" descr="presidential_oath_hg_clr_30703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60900" y="4267200"/>
            <a:ext cx="1130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Oval 22"/>
          <p:cNvSpPr>
            <a:spLocks noChangeArrowheads="1"/>
          </p:cNvSpPr>
          <p:nvPr/>
        </p:nvSpPr>
        <p:spPr bwMode="auto">
          <a:xfrm>
            <a:off x="609600" y="304800"/>
            <a:ext cx="457200" cy="3048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658</Template>
  <TotalTime>2749</TotalTime>
  <Words>888</Words>
  <Application>Microsoft Office PowerPoint</Application>
  <PresentationFormat>On-screen Show (4:3)</PresentationFormat>
  <Paragraphs>93</Paragraphs>
  <Slides>12</Slides>
  <Notes>11</Notes>
  <HiddenSlides>0</HiddenSlides>
  <MMClips>8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Comic Sans MS</vt:lpstr>
      <vt:lpstr>Georgia</vt:lpstr>
      <vt:lpstr>Impact</vt:lpstr>
      <vt:lpstr>Maiandra GD</vt:lpstr>
      <vt:lpstr>Monotype Corsiva</vt:lpstr>
      <vt:lpstr>Times New Roman</vt:lpstr>
      <vt:lpstr>Trebuchet MS</vt:lpstr>
      <vt:lpstr>Wingdings 3</vt:lpstr>
      <vt:lpstr>Default Design</vt:lpstr>
      <vt:lpstr>Facet</vt:lpstr>
      <vt:lpstr>Photo Editor Photo</vt:lpstr>
      <vt:lpstr>To fill in your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Amendment I</dc:title>
  <dc:creator>Ashley M. Lacey</dc:creator>
  <cp:lastModifiedBy>Edwards, Kara L.</cp:lastModifiedBy>
  <cp:revision>108</cp:revision>
  <dcterms:created xsi:type="dcterms:W3CDTF">2006-09-10T14:27:08Z</dcterms:created>
  <dcterms:modified xsi:type="dcterms:W3CDTF">2015-12-18T17:02:45Z</dcterms:modified>
</cp:coreProperties>
</file>