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notesMasterIdLst>
    <p:notesMasterId r:id="rId8"/>
  </p:notesMasterIdLst>
  <p:sldIdLst>
    <p:sldId id="256" r:id="rId2"/>
    <p:sldId id="257" r:id="rId3"/>
    <p:sldId id="258" r:id="rId4"/>
    <p:sldId id="259" r:id="rId5"/>
    <p:sldId id="260"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4660"/>
  </p:normalViewPr>
  <p:slideViewPr>
    <p:cSldViewPr snapToGrid="0">
      <p:cViewPr varScale="1">
        <p:scale>
          <a:sx n="76" d="100"/>
          <a:sy n="76" d="100"/>
        </p:scale>
        <p:origin x="-90" y="-66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0293C1-8B8C-4A4D-AB01-82B602C844C4}" type="datetimeFigureOut">
              <a:rPr lang="en-US" smtClean="0"/>
              <a:pPr/>
              <a:t>9/8/2015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D918E1-8EE9-4C11-B175-2748ED09DF09}" type="slidenum">
              <a:rPr lang="en-US" smtClean="0"/>
              <a:pPr/>
              <a:t>‹#›</a:t>
            </a:fld>
            <a:endParaRPr lang="en-US"/>
          </a:p>
        </p:txBody>
      </p:sp>
    </p:spTree>
    <p:extLst>
      <p:ext uri="{BB962C8B-B14F-4D97-AF65-F5344CB8AC3E}">
        <p14:creationId xmlns:p14="http://schemas.microsoft.com/office/powerpoint/2010/main" xmlns="" val="368221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Kent state shooting in Kent,</a:t>
            </a:r>
            <a:r>
              <a:rPr lang="en-US" baseline="0" dirty="0" smtClean="0"/>
              <a:t> OH-unarmed college students were fired upon by the OH National Guard in 1970.</a:t>
            </a:r>
          </a:p>
          <a:p>
            <a:r>
              <a:rPr lang="en-US" baseline="0" dirty="0" smtClean="0"/>
              <a:t>Fired 67 rounds in 13 seconds</a:t>
            </a:r>
          </a:p>
          <a:p>
            <a:r>
              <a:rPr lang="en-US" baseline="0" dirty="0" smtClean="0"/>
              <a:t>Students were protesting Cambodian Campaign (series of military operations in Cambodia during Vietnam), some were just passersby</a:t>
            </a:r>
          </a:p>
          <a:p>
            <a:r>
              <a:rPr lang="en-US" baseline="0" dirty="0" smtClean="0"/>
              <a:t>Led to many schools shutting down due protests</a:t>
            </a:r>
          </a:p>
        </p:txBody>
      </p:sp>
      <p:sp>
        <p:nvSpPr>
          <p:cNvPr id="4" name="Slide Number Placeholder 3"/>
          <p:cNvSpPr>
            <a:spLocks noGrp="1"/>
          </p:cNvSpPr>
          <p:nvPr>
            <p:ph type="sldNum" sz="quarter" idx="10"/>
          </p:nvPr>
        </p:nvSpPr>
        <p:spPr/>
        <p:txBody>
          <a:bodyPr/>
          <a:lstStyle/>
          <a:p>
            <a:fld id="{7AD918E1-8EE9-4C11-B175-2748ED09DF09}" type="slidenum">
              <a:rPr lang="en-US" smtClean="0"/>
              <a:pPr/>
              <a:t>4</a:t>
            </a:fld>
            <a:endParaRPr lang="en-US"/>
          </a:p>
        </p:txBody>
      </p:sp>
    </p:spTree>
    <p:extLst>
      <p:ext uri="{BB962C8B-B14F-4D97-AF65-F5344CB8AC3E}">
        <p14:creationId xmlns:p14="http://schemas.microsoft.com/office/powerpoint/2010/main" xmlns="" val="1979495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15</a:t>
            </a:r>
            <a:r>
              <a:rPr lang="en-US" baseline="30000" dirty="0" smtClean="0"/>
              <a:t>th</a:t>
            </a:r>
            <a:r>
              <a:rPr lang="en-US" baseline="0" dirty="0" smtClean="0"/>
              <a:t> Amendment </a:t>
            </a:r>
            <a:endParaRPr lang="en-US" dirty="0"/>
          </a:p>
        </p:txBody>
      </p:sp>
      <p:sp>
        <p:nvSpPr>
          <p:cNvPr id="4" name="Slide Number Placeholder 3"/>
          <p:cNvSpPr>
            <a:spLocks noGrp="1"/>
          </p:cNvSpPr>
          <p:nvPr>
            <p:ph type="sldNum" sz="quarter" idx="10"/>
          </p:nvPr>
        </p:nvSpPr>
        <p:spPr/>
        <p:txBody>
          <a:bodyPr/>
          <a:lstStyle/>
          <a:p>
            <a:fld id="{7AD918E1-8EE9-4C11-B175-2748ED09DF09}" type="slidenum">
              <a:rPr lang="en-US" smtClean="0"/>
              <a:pPr/>
              <a:t>5</a:t>
            </a:fld>
            <a:endParaRPr lang="en-US"/>
          </a:p>
        </p:txBody>
      </p:sp>
    </p:spTree>
    <p:extLst>
      <p:ext uri="{BB962C8B-B14F-4D97-AF65-F5344CB8AC3E}">
        <p14:creationId xmlns:p14="http://schemas.microsoft.com/office/powerpoint/2010/main" xmlns="" val="41166025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pPr/>
              <a:t>9/8/2015</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pPr/>
              <a:t>9/8/2015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pPr/>
              <a:t>9/8/2015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pPr/>
              <a:t>9/8/2015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pPr/>
              <a:t>9/8/2015</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pPr/>
              <a:t>9/8/2015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pPr/>
              <a:t>9/8/2015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pPr/>
              <a:t>9/8/2015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pPr/>
              <a:t>9/8/2015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pPr/>
              <a:t>9/8/2015</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pPr/>
              <a:t>9/8/2015</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pPr/>
              <a:t>9/8/2015</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Primary and secondary sources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4213703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50708"/>
            <a:ext cx="10058400" cy="1371600"/>
          </a:xfrm>
        </p:spPr>
        <p:txBody>
          <a:bodyPr/>
          <a:lstStyle/>
          <a:p>
            <a:r>
              <a:rPr lang="en-US" dirty="0" smtClean="0"/>
              <a:t>What are Primary Sources?</a:t>
            </a:r>
            <a:endParaRPr lang="en-US" dirty="0"/>
          </a:p>
        </p:txBody>
      </p:sp>
      <p:sp>
        <p:nvSpPr>
          <p:cNvPr id="3" name="Content Placeholder 2"/>
          <p:cNvSpPr>
            <a:spLocks noGrp="1"/>
          </p:cNvSpPr>
          <p:nvPr>
            <p:ph idx="1"/>
          </p:nvPr>
        </p:nvSpPr>
        <p:spPr>
          <a:xfrm>
            <a:off x="253998" y="1390080"/>
            <a:ext cx="11720287" cy="5010720"/>
          </a:xfrm>
        </p:spPr>
        <p:txBody>
          <a:bodyPr>
            <a:normAutofit/>
          </a:bodyPr>
          <a:lstStyle/>
          <a:p>
            <a:r>
              <a:rPr lang="en-US" sz="2400" dirty="0"/>
              <a:t>A primary source is a </a:t>
            </a:r>
            <a:r>
              <a:rPr lang="en-US" sz="2400" b="1" i="1" dirty="0">
                <a:solidFill>
                  <a:srgbClr val="FF0000"/>
                </a:solidFill>
              </a:rPr>
              <a:t>document or physical object </a:t>
            </a:r>
            <a:r>
              <a:rPr lang="en-US" sz="2400" dirty="0"/>
              <a:t>which was </a:t>
            </a:r>
            <a:r>
              <a:rPr lang="en-US" sz="2400" b="1" i="1" dirty="0">
                <a:solidFill>
                  <a:srgbClr val="FF0000"/>
                </a:solidFill>
              </a:rPr>
              <a:t>written or created during the time under study</a:t>
            </a:r>
            <a:r>
              <a:rPr lang="en-US" sz="2400" dirty="0"/>
              <a:t>. These sources were present during an experience or time period and offer an </a:t>
            </a:r>
            <a:r>
              <a:rPr lang="en-US" sz="2400" b="1" i="1" dirty="0">
                <a:solidFill>
                  <a:srgbClr val="FF0000"/>
                </a:solidFill>
              </a:rPr>
              <a:t>inside view of a particular event</a:t>
            </a:r>
            <a:r>
              <a:rPr lang="en-US" sz="2400" dirty="0"/>
              <a:t>. </a:t>
            </a:r>
            <a:endParaRPr lang="en-US" sz="2400" dirty="0" smtClean="0"/>
          </a:p>
          <a:p>
            <a:endParaRPr lang="en-US" sz="2400" dirty="0"/>
          </a:p>
          <a:p>
            <a:r>
              <a:rPr lang="en-US" sz="2400" dirty="0" smtClean="0"/>
              <a:t>Some </a:t>
            </a:r>
            <a:r>
              <a:rPr lang="en-US" sz="2400" dirty="0"/>
              <a:t>types of primary sources include: </a:t>
            </a:r>
          </a:p>
          <a:p>
            <a:pPr lvl="1"/>
            <a:r>
              <a:rPr lang="en-US" sz="2000" b="1" i="1" dirty="0">
                <a:solidFill>
                  <a:srgbClr val="FF0000"/>
                </a:solidFill>
              </a:rPr>
              <a:t>ORIGINAL DOCUMENTS </a:t>
            </a:r>
            <a:r>
              <a:rPr lang="en-US" sz="2000" dirty="0"/>
              <a:t>(excerpts or translations acceptable): Diaries, speeches, manuscripts, letters, interviews, news film footage, autobiographies, official records </a:t>
            </a:r>
          </a:p>
          <a:p>
            <a:pPr lvl="1"/>
            <a:r>
              <a:rPr lang="en-US" sz="2000" b="1" i="1" dirty="0">
                <a:solidFill>
                  <a:srgbClr val="FF0000"/>
                </a:solidFill>
              </a:rPr>
              <a:t>CREATIVE WORKS</a:t>
            </a:r>
            <a:r>
              <a:rPr lang="en-US" sz="2000" dirty="0"/>
              <a:t>: Poetry, drama, novels, music, art </a:t>
            </a:r>
          </a:p>
          <a:p>
            <a:pPr lvl="1"/>
            <a:r>
              <a:rPr lang="en-US" sz="2000" b="1" i="1" dirty="0">
                <a:solidFill>
                  <a:srgbClr val="FF0000"/>
                </a:solidFill>
              </a:rPr>
              <a:t>RELICS OR ARTIFACTS</a:t>
            </a:r>
            <a:r>
              <a:rPr lang="en-US" sz="2000" dirty="0"/>
              <a:t>: Pottery, furniture, clothing, buildings</a:t>
            </a:r>
          </a:p>
        </p:txBody>
      </p:sp>
    </p:spTree>
    <p:extLst>
      <p:ext uri="{BB962C8B-B14F-4D97-AF65-F5344CB8AC3E}">
        <p14:creationId xmlns:p14="http://schemas.microsoft.com/office/powerpoint/2010/main" xmlns="" val="1759901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543" y="250708"/>
            <a:ext cx="10058400" cy="1371600"/>
          </a:xfrm>
        </p:spPr>
        <p:txBody>
          <a:bodyPr/>
          <a:lstStyle/>
          <a:p>
            <a:r>
              <a:rPr lang="en-US" dirty="0" smtClean="0"/>
              <a:t>What are Secondary Sources?</a:t>
            </a:r>
            <a:endParaRPr lang="en-US" dirty="0"/>
          </a:p>
        </p:txBody>
      </p:sp>
      <p:sp>
        <p:nvSpPr>
          <p:cNvPr id="3" name="Content Placeholder 2"/>
          <p:cNvSpPr>
            <a:spLocks noGrp="1"/>
          </p:cNvSpPr>
          <p:nvPr>
            <p:ph idx="1"/>
          </p:nvPr>
        </p:nvSpPr>
        <p:spPr>
          <a:xfrm>
            <a:off x="232229" y="1886857"/>
            <a:ext cx="11713028" cy="4673599"/>
          </a:xfrm>
        </p:spPr>
        <p:txBody>
          <a:bodyPr>
            <a:normAutofit/>
          </a:bodyPr>
          <a:lstStyle/>
          <a:p>
            <a:r>
              <a:rPr lang="en-US" sz="2400" dirty="0"/>
              <a:t>A secondary source </a:t>
            </a:r>
            <a:r>
              <a:rPr lang="en-US" sz="2400" b="1" i="1" dirty="0">
                <a:solidFill>
                  <a:srgbClr val="FF0000"/>
                </a:solidFill>
              </a:rPr>
              <a:t>interprets and analyzes primary sources</a:t>
            </a:r>
            <a:r>
              <a:rPr lang="en-US" sz="2400" dirty="0"/>
              <a:t>. These sources are one or more steps </a:t>
            </a:r>
            <a:r>
              <a:rPr lang="en-US" sz="2400" b="1" i="1" dirty="0">
                <a:solidFill>
                  <a:srgbClr val="FF0000"/>
                </a:solidFill>
              </a:rPr>
              <a:t>removed from the event</a:t>
            </a:r>
            <a:r>
              <a:rPr lang="en-US" sz="2400" dirty="0"/>
              <a:t>. Secondary sources </a:t>
            </a:r>
            <a:r>
              <a:rPr lang="en-US" sz="2400" b="1" i="1" dirty="0">
                <a:solidFill>
                  <a:srgbClr val="FF0000"/>
                </a:solidFill>
              </a:rPr>
              <a:t>may have pictures, quotes </a:t>
            </a:r>
            <a:r>
              <a:rPr lang="en-US" sz="2400" dirty="0" smtClean="0"/>
              <a:t>or </a:t>
            </a:r>
            <a:r>
              <a:rPr lang="en-US" sz="2400" b="1" i="1" dirty="0" smtClean="0">
                <a:solidFill>
                  <a:srgbClr val="FF0000"/>
                </a:solidFill>
              </a:rPr>
              <a:t>images in them</a:t>
            </a:r>
            <a:r>
              <a:rPr lang="en-US" sz="2400" dirty="0" smtClean="0"/>
              <a:t>. </a:t>
            </a:r>
            <a:r>
              <a:rPr lang="en-US" sz="2400" dirty="0"/>
              <a:t>Some types of secondary sources include: </a:t>
            </a:r>
          </a:p>
          <a:p>
            <a:pPr lvl="0"/>
            <a:r>
              <a:rPr lang="en-US" sz="2400" b="1" i="1" dirty="0">
                <a:solidFill>
                  <a:srgbClr val="FF0000"/>
                </a:solidFill>
              </a:rPr>
              <a:t>PUBLICATIONS</a:t>
            </a:r>
            <a:r>
              <a:rPr lang="en-US" sz="2400" dirty="0"/>
              <a:t>: Textbooks, magazine articles, histories, criticisms, commentaries, encyclopedias </a:t>
            </a:r>
          </a:p>
          <a:p>
            <a:r>
              <a:rPr lang="en-US" sz="2400" dirty="0" smtClean="0"/>
              <a:t>Examples: </a:t>
            </a:r>
            <a:endParaRPr lang="en-US" sz="2400" dirty="0"/>
          </a:p>
          <a:p>
            <a:pPr lvl="1"/>
            <a:r>
              <a:rPr lang="en-US" sz="2000" dirty="0"/>
              <a:t>A journal/magazine article which interprets or reviews previous findings </a:t>
            </a:r>
          </a:p>
          <a:p>
            <a:pPr lvl="1"/>
            <a:r>
              <a:rPr lang="en-US" sz="2000" dirty="0"/>
              <a:t>A history textbook </a:t>
            </a:r>
          </a:p>
          <a:p>
            <a:pPr lvl="1"/>
            <a:r>
              <a:rPr lang="en-US" sz="2000" dirty="0"/>
              <a:t>A book about the effects of WWI </a:t>
            </a:r>
          </a:p>
          <a:p>
            <a:endParaRPr lang="en-US" dirty="0"/>
          </a:p>
        </p:txBody>
      </p:sp>
    </p:spTree>
    <p:extLst>
      <p:ext uri="{BB962C8B-B14F-4D97-AF65-F5344CB8AC3E}">
        <p14:creationId xmlns:p14="http://schemas.microsoft.com/office/powerpoint/2010/main" xmlns="" val="3604797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vsth3m.com/wp-content/uploads/2014/09/kNZbbMq.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694815" y="261791"/>
            <a:ext cx="8653145" cy="636760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614189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8758" y="257175"/>
            <a:ext cx="11614484" cy="6849478"/>
          </a:xfrm>
        </p:spPr>
        <p:txBody>
          <a:bodyPr>
            <a:noAutofit/>
          </a:bodyPr>
          <a:lstStyle/>
          <a:p>
            <a:pPr marL="0" indent="0">
              <a:buNone/>
            </a:pPr>
            <a:r>
              <a:rPr lang="en-US" sz="2200" dirty="0"/>
              <a:t>Fortieth Congress of the United States of America;</a:t>
            </a:r>
          </a:p>
          <a:p>
            <a:pPr marL="0" indent="0">
              <a:buNone/>
            </a:pPr>
            <a:r>
              <a:rPr lang="en-US" sz="2200" dirty="0"/>
              <a:t>At the third Session, Begun and held at the city of Washington, on Monday, the seventh day of December, one thousand eight hundred and sixty-eight.</a:t>
            </a:r>
          </a:p>
          <a:p>
            <a:pPr marL="0" indent="0">
              <a:buNone/>
            </a:pPr>
            <a:r>
              <a:rPr lang="en-US" sz="2200" b="1" dirty="0"/>
              <a:t>A Resolution</a:t>
            </a:r>
            <a:r>
              <a:rPr lang="en-US" sz="2200" dirty="0"/>
              <a:t> Proposing an amendment to the Constitution of the United States.</a:t>
            </a:r>
          </a:p>
          <a:p>
            <a:pPr marL="0" indent="0">
              <a:buNone/>
            </a:pPr>
            <a:r>
              <a:rPr lang="en-US" sz="2200" b="1" i="1" dirty="0"/>
              <a:t>Resolved</a:t>
            </a:r>
            <a:r>
              <a:rPr lang="en-US" sz="2200" i="1" dirty="0"/>
              <a:t> by the Senate and House of </a:t>
            </a:r>
            <a:r>
              <a:rPr lang="en-US" sz="2200" i="1" dirty="0" err="1"/>
              <a:t>Respresentatives</a:t>
            </a:r>
            <a:r>
              <a:rPr lang="en-US" sz="2200" i="1" dirty="0"/>
              <a:t> of the United States of America in Congress assembled,</a:t>
            </a:r>
            <a:r>
              <a:rPr lang="en-US" sz="2200" dirty="0"/>
              <a:t> (two-thirds of both Houses concurring) that the following article be proposed to the legislature of the several States as an amendment to the Constitution of the United States which, when ratified by three-fourths of said legislatures shall be valid as part of the Constitution, namely:</a:t>
            </a:r>
          </a:p>
          <a:p>
            <a:pPr marL="0" indent="0">
              <a:buNone/>
            </a:pPr>
            <a:r>
              <a:rPr lang="en-US" sz="2200" b="1" dirty="0"/>
              <a:t>Article XV.</a:t>
            </a:r>
            <a:endParaRPr lang="en-US" sz="2200" dirty="0"/>
          </a:p>
          <a:p>
            <a:pPr marL="0" indent="0">
              <a:buNone/>
            </a:pPr>
            <a:r>
              <a:rPr lang="en-US" sz="2200" b="1" dirty="0"/>
              <a:t>Section 1.</a:t>
            </a:r>
            <a:r>
              <a:rPr lang="en-US" sz="2200" dirty="0"/>
              <a:t> The right of citizens of the United States to vote shall not be denied or abridged by the United States or by any State on account of race, color, or previous condition of servitude—</a:t>
            </a:r>
          </a:p>
          <a:p>
            <a:pPr marL="0" indent="0">
              <a:buNone/>
            </a:pPr>
            <a:r>
              <a:rPr lang="en-US" sz="2200" b="1" dirty="0"/>
              <a:t>Section 2.</a:t>
            </a:r>
            <a:r>
              <a:rPr lang="en-US" sz="2200" dirty="0"/>
              <a:t> The Congress shall have the power to enforce this article by appropriate legislation.</a:t>
            </a:r>
          </a:p>
          <a:p>
            <a:pPr marL="0" indent="0">
              <a:lnSpc>
                <a:spcPct val="200000"/>
              </a:lnSpc>
              <a:buNone/>
            </a:pPr>
            <a:endParaRPr lang="en-US" sz="2400" dirty="0"/>
          </a:p>
        </p:txBody>
      </p:sp>
    </p:spTree>
    <p:extLst>
      <p:ext uri="{BB962C8B-B14F-4D97-AF65-F5344CB8AC3E}">
        <p14:creationId xmlns:p14="http://schemas.microsoft.com/office/powerpoint/2010/main" xmlns="" val="5512262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15th Amendment to the U.S. Constitution: Voting Rights (1870)"/>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327400" y="133349"/>
            <a:ext cx="4762500" cy="654367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820950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49</TotalTime>
  <Words>239</Words>
  <Application>Microsoft Office PowerPoint</Application>
  <PresentationFormat>Custom</PresentationFormat>
  <Paragraphs>29</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Savon</vt:lpstr>
      <vt:lpstr>Primary and secondary sources</vt:lpstr>
      <vt:lpstr>What are Primary Sources?</vt:lpstr>
      <vt:lpstr>What are Secondary Sources?</vt:lpstr>
      <vt:lpstr>Slide 4</vt:lpstr>
      <vt:lpstr>Slide 5</vt:lpstr>
      <vt:lpstr>Slide 6</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Mead, Kelly</dc:creator>
  <cp:lastModifiedBy>karal.edwards</cp:lastModifiedBy>
  <cp:revision>10</cp:revision>
  <dcterms:created xsi:type="dcterms:W3CDTF">2015-08-27T19:07:32Z</dcterms:created>
  <dcterms:modified xsi:type="dcterms:W3CDTF">2015-09-08T16:15:14Z</dcterms:modified>
</cp:coreProperties>
</file>