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5"/>
  </p:notesMasterIdLst>
  <p:sldIdLst>
    <p:sldId id="256" r:id="rId2"/>
    <p:sldId id="263" r:id="rId3"/>
    <p:sldId id="258" r:id="rId4"/>
    <p:sldId id="259" r:id="rId5"/>
    <p:sldId id="260" r:id="rId6"/>
    <p:sldId id="271" r:id="rId7"/>
    <p:sldId id="268" r:id="rId8"/>
    <p:sldId id="264" r:id="rId9"/>
    <p:sldId id="265" r:id="rId10"/>
    <p:sldId id="266" r:id="rId11"/>
    <p:sldId id="267" r:id="rId12"/>
    <p:sldId id="269" r:id="rId13"/>
    <p:sldId id="27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69168" autoAdjust="0"/>
  </p:normalViewPr>
  <p:slideViewPr>
    <p:cSldViewPr snapToGrid="0">
      <p:cViewPr varScale="1">
        <p:scale>
          <a:sx n="75" d="100"/>
          <a:sy n="75" d="100"/>
        </p:scale>
        <p:origin x="3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9B7FF0-8B14-4DE5-ACB8-4F84B8487482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115BAA-5E54-4DBD-A444-1B9526F6E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761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Land</a:t>
            </a:r>
            <a:r>
              <a:rPr lang="en-US" baseline="0" dirty="0" smtClean="0"/>
              <a:t> disputes </a:t>
            </a:r>
            <a:r>
              <a:rPr lang="en-US" baseline="0" dirty="0" err="1" smtClean="0"/>
              <a:t>btwn</a:t>
            </a:r>
            <a:r>
              <a:rPr lang="en-US" baseline="0" dirty="0" smtClean="0"/>
              <a:t> British and French in Ohio River valley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115BAA-5E54-4DBD-A444-1B9526F6E3E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6458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French have Native American allies—trade w/ them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115BAA-5E54-4DBD-A444-1B9526F6E3E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1516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Virginia took control of land in disputed</a:t>
            </a:r>
            <a:r>
              <a:rPr lang="en-US" baseline="0" dirty="0" smtClean="0"/>
              <a:t> territory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French</a:t>
            </a:r>
            <a:r>
              <a:rPr lang="en-US" baseline="0" dirty="0" smtClean="0"/>
              <a:t> building forts in order to protect their trade w/ Native Americans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Virginia sent a small force under George Washington to capture Fort Duquesne </a:t>
            </a:r>
          </a:p>
          <a:p>
            <a:endParaRPr lang="en-US" baseline="0" dirty="0" smtClean="0"/>
          </a:p>
          <a:p>
            <a:r>
              <a:rPr lang="en-US" baseline="0" dirty="0" smtClean="0"/>
              <a:t>Washington is defeated</a:t>
            </a:r>
          </a:p>
          <a:p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Incident sparks a larger war--</a:t>
            </a:r>
          </a:p>
          <a:p>
            <a:r>
              <a:rPr lang="en-US" baseline="0" dirty="0" smtClean="0"/>
              <a:t>Britain declares war on France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115BAA-5E54-4DBD-A444-1B9526F6E3E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9205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First few years—went very badly for English and American colonies</a:t>
            </a:r>
          </a:p>
          <a:p>
            <a:endParaRPr lang="en-US" sz="1200" dirty="0" smtClean="0"/>
          </a:p>
          <a:p>
            <a:r>
              <a:rPr lang="en-US" sz="1200" dirty="0" smtClean="0"/>
              <a:t>The French captured several British forts including forts at Lake Ontario and Lake George</a:t>
            </a:r>
          </a:p>
          <a:p>
            <a:endParaRPr lang="en-US" sz="1200" dirty="0" smtClean="0"/>
          </a:p>
          <a:p>
            <a:r>
              <a:rPr lang="en-US" sz="1200" dirty="0" smtClean="0"/>
              <a:t>France’s Native American allies began staging raids on frontier farms from New York to what is now West Virginia</a:t>
            </a:r>
          </a:p>
          <a:p>
            <a:endParaRPr lang="en-US" sz="1200" dirty="0" smtClean="0"/>
          </a:p>
          <a:p>
            <a:r>
              <a:rPr lang="en-US" sz="1200" dirty="0" smtClean="0"/>
              <a:t>They killed settlers, burned farmhouses and crops, and chased many families back to the coast</a:t>
            </a:r>
          </a:p>
          <a:p>
            <a:endParaRPr lang="en-US" dirty="0" smtClean="0"/>
          </a:p>
          <a:p>
            <a:r>
              <a:rPr lang="en-US" dirty="0" smtClean="0"/>
              <a:t>Indians</a:t>
            </a:r>
            <a:r>
              <a:rPr lang="en-US" baseline="0" dirty="0" smtClean="0"/>
              <a:t> liked French because they traded and gave presents, but did not settle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115BAA-5E54-4DBD-A444-1B9526F6E3E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6883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0027B1-A1AC-431A-9AEB-4A593493BAA8}" type="slidenum">
              <a:rPr lang="en-GB"/>
              <a:pPr/>
              <a:t>7</a:t>
            </a:fld>
            <a:endParaRPr lang="en-GB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41694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197319-8D08-4962-AA7B-AE4D28769C43}" type="slidenum">
              <a:rPr lang="en-GB"/>
              <a:pPr/>
              <a:t>12</a:t>
            </a:fld>
            <a:endParaRPr lang="en-GB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To prevent more fighting King George halted settler’s westward expansion</a:t>
            </a:r>
          </a:p>
          <a:p>
            <a:endParaRPr lang="en-GB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These colonists land claims were now not recognized </a:t>
            </a:r>
          </a:p>
          <a:p>
            <a:endParaRPr lang="en-GB" baseline="0" dirty="0" smtClean="0"/>
          </a:p>
          <a:p>
            <a:endParaRPr lang="en-GB" baseline="0" dirty="0" smtClean="0"/>
          </a:p>
          <a:p>
            <a:r>
              <a:rPr lang="en-GB" baseline="0" dirty="0" smtClean="0"/>
              <a:t>Recognized Indian’s right to land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66325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448C9B-0750-4C5D-B2E0-EAB58FC414A6}" type="slidenum">
              <a:rPr lang="en-GB"/>
              <a:pPr/>
              <a:t>13</a:t>
            </a:fld>
            <a:endParaRPr lang="en-GB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855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20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3" name="Text Box 3"/>
          <p:cNvSpPr txBox="1">
            <a:spLocks noChangeArrowheads="1"/>
          </p:cNvSpPr>
          <p:nvPr/>
        </p:nvSpPr>
        <p:spPr bwMode="auto">
          <a:xfrm>
            <a:off x="3048000" y="1828800"/>
            <a:ext cx="6324600" cy="79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300" b="1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1.</a:t>
            </a:r>
            <a:r>
              <a:rPr lang="en-US" sz="23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  It increased her colonial empire in </a:t>
            </a:r>
            <a:br>
              <a:rPr lang="en-US" sz="23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</a:br>
            <a:r>
              <a:rPr lang="en-US" sz="23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    the Americas</a:t>
            </a:r>
            <a:r>
              <a:rPr lang="en-US" sz="23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.</a:t>
            </a:r>
            <a:endParaRPr lang="en-US" sz="2300" b="1"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63844" name="Text Box 4"/>
          <p:cNvSpPr txBox="1">
            <a:spLocks noChangeArrowheads="1"/>
          </p:cNvSpPr>
          <p:nvPr/>
        </p:nvSpPr>
        <p:spPr bwMode="auto">
          <a:xfrm>
            <a:off x="3048000" y="3124201"/>
            <a:ext cx="6172200" cy="44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300" b="1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2.</a:t>
            </a:r>
            <a:r>
              <a:rPr lang="en-US" sz="23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  It greatly enlarged England’s debt.</a:t>
            </a:r>
          </a:p>
        </p:txBody>
      </p:sp>
      <p:sp>
        <p:nvSpPr>
          <p:cNvPr id="163845" name="Text Box 5"/>
          <p:cNvSpPr txBox="1">
            <a:spLocks noChangeArrowheads="1"/>
          </p:cNvSpPr>
          <p:nvPr/>
        </p:nvSpPr>
        <p:spPr bwMode="auto">
          <a:xfrm>
            <a:off x="3048000" y="4114800"/>
            <a:ext cx="5867400" cy="79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300" b="1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3.</a:t>
            </a:r>
            <a:r>
              <a:rPr lang="en-US" sz="23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  Britain’s contempt for the colonials </a:t>
            </a:r>
            <a:br>
              <a:rPr lang="en-US" sz="23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</a:br>
            <a:r>
              <a:rPr lang="en-US" sz="23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    created bitter feelings.</a:t>
            </a:r>
            <a:endParaRPr lang="en-US" sz="2300" b="1"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63846" name="Line 6"/>
          <p:cNvSpPr>
            <a:spLocks noChangeShapeType="1"/>
          </p:cNvSpPr>
          <p:nvPr/>
        </p:nvSpPr>
        <p:spPr bwMode="auto">
          <a:xfrm>
            <a:off x="6019800" y="4953000"/>
            <a:ext cx="0" cy="6096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3847" name="Text Box 7"/>
          <p:cNvSpPr txBox="1">
            <a:spLocks noChangeArrowheads="1"/>
          </p:cNvSpPr>
          <p:nvPr/>
        </p:nvSpPr>
        <p:spPr bwMode="auto">
          <a:xfrm>
            <a:off x="2895600" y="5486400"/>
            <a:ext cx="6477000" cy="1144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99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3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Therefore, England felt that a</a:t>
            </a:r>
            <a:br>
              <a:rPr lang="en-US" sz="23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</a:br>
            <a:r>
              <a:rPr lang="en-US" sz="2300" b="1" u="sng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major reorganization of her </a:t>
            </a:r>
            <a:br>
              <a:rPr lang="en-US" sz="2300" b="1" u="sng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</a:br>
            <a:r>
              <a:rPr lang="en-US" sz="2300" b="1" u="sng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American Empire</a:t>
            </a:r>
            <a:r>
              <a:rPr lang="en-US" sz="23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 was necessary!</a:t>
            </a:r>
          </a:p>
        </p:txBody>
      </p:sp>
      <p:sp>
        <p:nvSpPr>
          <p:cNvPr id="163848" name="Text Box 8"/>
          <p:cNvSpPr txBox="1">
            <a:spLocks noChangeArrowheads="1"/>
          </p:cNvSpPr>
          <p:nvPr/>
        </p:nvSpPr>
        <p:spPr bwMode="auto">
          <a:xfrm>
            <a:off x="2971800" y="228601"/>
            <a:ext cx="6324600" cy="132408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333399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ckwell" panose="02060603020205020403" pitchFamily="18" charset="0"/>
              </a:rPr>
              <a:t>Effects of the War </a:t>
            </a:r>
            <a:br>
              <a:rPr lang="en-US" sz="40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ckwell" panose="02060603020205020403" pitchFamily="18" charset="0"/>
              </a:rPr>
            </a:br>
            <a:r>
              <a:rPr lang="en-US" sz="40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ckwell" panose="02060603020205020403" pitchFamily="18" charset="0"/>
              </a:rPr>
              <a:t>on Britain?</a:t>
            </a:r>
          </a:p>
        </p:txBody>
      </p:sp>
    </p:spTree>
    <p:extLst>
      <p:ext uri="{BB962C8B-B14F-4D97-AF65-F5344CB8AC3E}">
        <p14:creationId xmlns:p14="http://schemas.microsoft.com/office/powerpoint/2010/main" val="38540484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63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3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3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3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500"/>
                                        <p:tgtEl>
                                          <p:spTgt spid="163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63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63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63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63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3" grpId="0"/>
      <p:bldP spid="163844" grpId="0"/>
      <p:bldP spid="163845" grpId="0"/>
      <p:bldP spid="163846" grpId="0" animBg="1"/>
      <p:bldP spid="16384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7" name="Text Box 3"/>
          <p:cNvSpPr txBox="1">
            <a:spLocks noChangeArrowheads="1"/>
          </p:cNvSpPr>
          <p:nvPr/>
        </p:nvSpPr>
        <p:spPr bwMode="auto">
          <a:xfrm>
            <a:off x="3200400" y="1828800"/>
            <a:ext cx="63246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1.</a:t>
            </a:r>
            <a:r>
              <a:rPr lang="en-US" sz="28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  </a:t>
            </a: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It united them against a</a:t>
            </a:r>
            <a:b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</a:b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    common enemy for the first</a:t>
            </a:r>
            <a:b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</a:b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    time.</a:t>
            </a:r>
            <a:endParaRPr lang="en-US" sz="2400" b="1"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64868" name="Text Box 4"/>
          <p:cNvSpPr txBox="1">
            <a:spLocks noChangeArrowheads="1"/>
          </p:cNvSpPr>
          <p:nvPr/>
        </p:nvSpPr>
        <p:spPr bwMode="auto">
          <a:xfrm>
            <a:off x="3200400" y="3351214"/>
            <a:ext cx="6172200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2.</a:t>
            </a: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  It created a socializing</a:t>
            </a:r>
            <a:b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</a:b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    experience for all the </a:t>
            </a:r>
            <a:b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</a:b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    colonials who participated.</a:t>
            </a:r>
            <a:endParaRPr lang="en-US" sz="2400" b="1"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64869" name="Text Box 5"/>
          <p:cNvSpPr txBox="1">
            <a:spLocks noChangeArrowheads="1"/>
          </p:cNvSpPr>
          <p:nvPr/>
        </p:nvSpPr>
        <p:spPr bwMode="auto">
          <a:xfrm>
            <a:off x="3200400" y="4951414"/>
            <a:ext cx="5791200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3.</a:t>
            </a: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  It created bitter feelings </a:t>
            </a:r>
            <a:b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</a:b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    towards the British that</a:t>
            </a:r>
            <a:b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</a:b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    would only intensify.</a:t>
            </a:r>
            <a:endParaRPr lang="en-US" sz="2800" b="1"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64872" name="Text Box 8"/>
          <p:cNvSpPr txBox="1">
            <a:spLocks noChangeArrowheads="1"/>
          </p:cNvSpPr>
          <p:nvPr/>
        </p:nvSpPr>
        <p:spPr bwMode="auto">
          <a:xfrm>
            <a:off x="2971800" y="228601"/>
            <a:ext cx="6324600" cy="132408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333399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ckwell" panose="02060603020205020403" pitchFamily="18" charset="0"/>
              </a:rPr>
              <a:t>Effects of the War on the American Colonials</a:t>
            </a:r>
          </a:p>
        </p:txBody>
      </p:sp>
    </p:spTree>
    <p:extLst>
      <p:ext uri="{BB962C8B-B14F-4D97-AF65-F5344CB8AC3E}">
        <p14:creationId xmlns:p14="http://schemas.microsoft.com/office/powerpoint/2010/main" val="28890824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48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4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64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4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500"/>
                                        <p:tgtEl>
                                          <p:spTgt spid="164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7" grpId="0"/>
      <p:bldP spid="164868" grpId="0"/>
      <p:bldP spid="16486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914400"/>
          </a:xfrm>
        </p:spPr>
        <p:txBody>
          <a:bodyPr/>
          <a:lstStyle/>
          <a:p>
            <a:r>
              <a:rPr lang="en-US"/>
              <a:t>The Proclamation of 1763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799" y="838200"/>
            <a:ext cx="7052931" cy="5520070"/>
          </a:xfrm>
        </p:spPr>
        <p:txBody>
          <a:bodyPr>
            <a:normAutofit fontScale="92500" lnSpcReduction="10000"/>
          </a:bodyPr>
          <a:lstStyle/>
          <a:p>
            <a:r>
              <a:rPr lang="en-US" sz="2800" b="1" u="sng" dirty="0" smtClean="0"/>
              <a:t>The line is the Proclamation </a:t>
            </a:r>
            <a:r>
              <a:rPr lang="en-US" sz="2800" b="1" u="sng" dirty="0"/>
              <a:t>of 1763</a:t>
            </a:r>
            <a:r>
              <a:rPr lang="en-US" sz="2800" dirty="0"/>
              <a:t> </a:t>
            </a:r>
            <a:r>
              <a:rPr lang="en-US" sz="2800" dirty="0" smtClean="0"/>
              <a:t>-Appalachian </a:t>
            </a:r>
            <a:r>
              <a:rPr lang="en-US" sz="2800" dirty="0"/>
              <a:t>Mountains were the </a:t>
            </a:r>
            <a:r>
              <a:rPr lang="en-US" sz="2800" dirty="0" smtClean="0"/>
              <a:t>Created by King George </a:t>
            </a:r>
            <a:r>
              <a:rPr lang="en-US" sz="2800" dirty="0" smtClean="0"/>
              <a:t>in order to create a </a:t>
            </a:r>
            <a:r>
              <a:rPr lang="en-US" sz="2800" dirty="0" smtClean="0"/>
              <a:t>temporary </a:t>
            </a:r>
            <a:r>
              <a:rPr lang="en-US" sz="2800" dirty="0"/>
              <a:t>western boundary for the </a:t>
            </a:r>
            <a:r>
              <a:rPr lang="en-US" sz="2800" dirty="0" smtClean="0"/>
              <a:t>colonies</a:t>
            </a:r>
          </a:p>
          <a:p>
            <a:r>
              <a:rPr lang="en-US" sz="2800" dirty="0" smtClean="0"/>
              <a:t>Why? To prevent another war</a:t>
            </a:r>
            <a:endParaRPr lang="en-US" sz="2800" dirty="0"/>
          </a:p>
          <a:p>
            <a:r>
              <a:rPr lang="en-US" sz="2800" dirty="0"/>
              <a:t>This angered many colonists who were already living in the area, or who have recently purchased land in the area</a:t>
            </a:r>
          </a:p>
          <a:p>
            <a:r>
              <a:rPr lang="en-US" sz="2800" dirty="0"/>
              <a:t>F</a:t>
            </a:r>
            <a:r>
              <a:rPr lang="en-US" sz="2800" dirty="0" smtClean="0"/>
              <a:t>riction </a:t>
            </a:r>
            <a:r>
              <a:rPr lang="en-US" sz="2800" dirty="0"/>
              <a:t>between the colonies and Great Britain </a:t>
            </a:r>
          </a:p>
        </p:txBody>
      </p:sp>
      <p:pic>
        <p:nvPicPr>
          <p:cNvPr id="4" name="Picture 3" descr="http://media.ourstory.com/64/09/92/078b43d256a9bb4b5cfe766bef39bf8b731c49b0/c644ed0474ee94dcc80acfb58ad8fda15af8128c-l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382" y="1577347"/>
            <a:ext cx="3826842" cy="50148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1489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  <p:bldP spid="4505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3" name="Rectangle 7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 </a:t>
            </a:r>
            <a:r>
              <a:rPr lang="en-US" sz="4000" dirty="0"/>
              <a:t>After the French and Indian War</a:t>
            </a:r>
          </a:p>
        </p:txBody>
      </p:sp>
      <p:sp>
        <p:nvSpPr>
          <p:cNvPr id="29704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1981200" y="1066800"/>
            <a:ext cx="8229600" cy="563880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The British victory over the French was a devastating blow to the Native Americans of the Ohio River valley</a:t>
            </a:r>
          </a:p>
          <a:p>
            <a:r>
              <a:rPr lang="en-US" sz="2800" dirty="0" smtClean="0"/>
              <a:t>NA lost </a:t>
            </a:r>
            <a:r>
              <a:rPr lang="en-US" sz="2800" dirty="0"/>
              <a:t>their French allies and trading partners</a:t>
            </a:r>
          </a:p>
          <a:p>
            <a:r>
              <a:rPr lang="en-US" sz="2800" dirty="0" smtClean="0"/>
              <a:t>NA began </a:t>
            </a:r>
            <a:r>
              <a:rPr lang="en-US" sz="2800" dirty="0"/>
              <a:t>to trade with the British but saw them as enemies</a:t>
            </a:r>
          </a:p>
          <a:p>
            <a:r>
              <a:rPr lang="en-US" sz="2800" dirty="0"/>
              <a:t>The British raised prices of traded goods and unlike the French refused to pay Native Americans for the use of their land</a:t>
            </a:r>
          </a:p>
          <a:p>
            <a:r>
              <a:rPr lang="en-US" sz="2800" dirty="0"/>
              <a:t>Worst of all, British settlers began moving into the valleys west of Pennsylvania </a:t>
            </a:r>
          </a:p>
        </p:txBody>
      </p:sp>
    </p:spTree>
    <p:extLst>
      <p:ext uri="{BB962C8B-B14F-4D97-AF65-F5344CB8AC3E}">
        <p14:creationId xmlns:p14="http://schemas.microsoft.com/office/powerpoint/2010/main" val="13943579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 C 0.007 -0.01333  0.014 -0.028  0.021 -0.04667  C 0.04 -0.1  0.045 -0.152  0.031 -0.16  C 0.017 -0.16933  -0.01 -0.132  -0.029 -0.07867  C -0.039 -0.05067  -0.045 -0.024  -0.047 -0.004  C -0.05 0.012  -0.051 0.028  -0.051 0.04667  C -0.051 0.10667  -0.038 0.156  -0.023 0.156  C -0.008 0.156  0.005 0.10667  0.005 0.04667  C 0.005 0.01867  0.002 -0.008  -0.003 -0.02667  C -0.005 -0.04267  -0.01 -0.06  -0.016 -0.07733  C -0.036 -0.132  -0.063 -0.16933  -0.077 -0.16  C -0.091 -0.15067  -0.086 -0.1  -0.066 -0.04533  C -0.058 -0.02  -0.047 0.00133  -0.036 0.016  C -0.028 0.02933  -0.019 0.04133  -0.007 0.05333  C 0.029 0.092  0.065 0.10933  0.075 0.09333  C 0.084 0.07733  0.064 0.03333  0.028 -0.004  C 0.013 -0.02  -0.003 -0.032  -0.016 -0.04  C -0.028 -0.048  -0.043 -0.05467  -0.059 -0.05867  C -0.103 -0.072  -0.141 -0.068  -0.144 -0.04667  C -0.148 -0.02667  -0.115 0.0  -0.071 0.01333  C -0.051 0.01867  -0.032 0.02133  -0.017 0.02  C -0.004 0.02  0.01 0.01733  0.025 0.01333  C 0.069 0.0  0.102 -0.028  0.098 -0.048  C 0.095 -0.068  0.057 -0.07333  0.013 -0.06  C -0.008 -0.05333  -0.027 -0.044  -0.04 -0.03333  C -0.051 -0.02533  -0.062 -0.016  -0.074 -0.004  C -0.109 0.03467  -0.13 0.07733  -0.12 0.09333  C -0.111 0.10933  -0.074 0.092  -0.039 0.05467  C -0.022 0.036  -0.008 0.01733  0.0 0.0  Z" pathEditMode="relative">
                                      <p:cBhvr>
                                        <p:cTn id="6" dur="129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97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97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98" decel="100000" fill="hold"/>
                                        <p:tgtEl>
                                          <p:spTgt spid="297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97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7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7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98" decel="100000" fill="hold"/>
                                        <p:tgtEl>
                                          <p:spTgt spid="297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97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7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7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98" decel="100000" fill="hold"/>
                                        <p:tgtEl>
                                          <p:spTgt spid="297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97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97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7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98" decel="100000" fill="hold"/>
                                        <p:tgtEl>
                                          <p:spTgt spid="297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97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97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7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98" decel="100000" fill="hold"/>
                                        <p:tgtEl>
                                          <p:spTgt spid="297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97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3" grpId="0"/>
      <p:bldP spid="2970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0253" y="0"/>
            <a:ext cx="10353761" cy="1326321"/>
          </a:xfrm>
        </p:spPr>
        <p:txBody>
          <a:bodyPr/>
          <a:lstStyle/>
          <a:p>
            <a:r>
              <a:rPr lang="en-US" dirty="0" smtClean="0"/>
              <a:t>North America-1750</a:t>
            </a:r>
            <a:endParaRPr lang="en-US" dirty="0"/>
          </a:p>
        </p:txBody>
      </p:sp>
      <p:pic>
        <p:nvPicPr>
          <p:cNvPr id="4" name="Picture 3" descr="NoAmer-1750"/>
          <p:cNvPicPr>
            <a:picLocks noChangeAspect="1" noChangeArrowheads="1"/>
          </p:cNvPicPr>
          <p:nvPr/>
        </p:nvPicPr>
        <p:blipFill>
          <a:blip r:embed="rId3">
            <a:lum bright="-12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131" y="914085"/>
            <a:ext cx="6488004" cy="594391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417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267863"/>
            <a:ext cx="10353761" cy="1326321"/>
          </a:xfrm>
        </p:spPr>
        <p:txBody>
          <a:bodyPr/>
          <a:lstStyle/>
          <a:p>
            <a:r>
              <a:rPr lang="en-US" dirty="0" smtClean="0"/>
              <a:t>Rising Tensions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594183"/>
            <a:ext cx="5316884" cy="5019267"/>
          </a:xfrm>
        </p:spPr>
        <p:txBody>
          <a:bodyPr>
            <a:normAutofit/>
          </a:bodyPr>
          <a:lstStyle/>
          <a:p>
            <a:r>
              <a:rPr lang="en-US" sz="2400" dirty="0"/>
              <a:t>By 1700, the English and the French were </a:t>
            </a:r>
            <a:r>
              <a:rPr lang="en-US" sz="2400" dirty="0" smtClean="0"/>
              <a:t>competing </a:t>
            </a:r>
            <a:r>
              <a:rPr lang="en-US" sz="2400" dirty="0"/>
              <a:t>for </a:t>
            </a:r>
            <a:r>
              <a:rPr lang="en-US" sz="2400" dirty="0" smtClean="0"/>
              <a:t>North </a:t>
            </a:r>
            <a:r>
              <a:rPr lang="en-US" sz="2400" dirty="0"/>
              <a:t>America 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Expansion </a:t>
            </a:r>
            <a:r>
              <a:rPr lang="en-US" sz="2400" dirty="0"/>
              <a:t>of French influence into the Ohio Valley and </a:t>
            </a:r>
            <a:r>
              <a:rPr lang="en-US" sz="2400" dirty="0" smtClean="0"/>
              <a:t>along </a:t>
            </a:r>
            <a:r>
              <a:rPr lang="en-US" sz="2400" dirty="0"/>
              <a:t>the Appalachians alarmed the English </a:t>
            </a:r>
          </a:p>
          <a:p>
            <a:endParaRPr lang="en-US" sz="2400" dirty="0" smtClean="0"/>
          </a:p>
          <a:p>
            <a:r>
              <a:rPr lang="en-US" sz="2400" dirty="0" smtClean="0"/>
              <a:t> </a:t>
            </a:r>
            <a:r>
              <a:rPr lang="en-US" sz="2400" dirty="0"/>
              <a:t>Both sides </a:t>
            </a:r>
            <a:r>
              <a:rPr lang="en-US" sz="2400" dirty="0" err="1" smtClean="0"/>
              <a:t>dependant</a:t>
            </a:r>
            <a:r>
              <a:rPr lang="en-US" sz="2400" dirty="0" smtClean="0"/>
              <a:t> </a:t>
            </a:r>
            <a:r>
              <a:rPr lang="en-US" sz="2400" dirty="0"/>
              <a:t>upon Indian </a:t>
            </a:r>
            <a:r>
              <a:rPr lang="en-US" sz="2400" dirty="0" smtClean="0"/>
              <a:t>allies</a:t>
            </a:r>
          </a:p>
        </p:txBody>
      </p:sp>
      <p:pic>
        <p:nvPicPr>
          <p:cNvPr id="1026" name="Picture 2" descr="http://sdpb.sd.gov/educationalservicesguide/etvprograms/pdf/18thMaps/07%20Ohio%20River%20Bas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2848" y="1594184"/>
            <a:ext cx="4791580" cy="3956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640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6" y="2096064"/>
            <a:ext cx="5465739" cy="441106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No definite document stating who </a:t>
            </a:r>
            <a:r>
              <a:rPr lang="en-US" dirty="0"/>
              <a:t>controlled Ohio River Valley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After Virginia took control of disputed land, the </a:t>
            </a:r>
            <a:r>
              <a:rPr lang="en-US" dirty="0" smtClean="0"/>
              <a:t>French retaliated by </a:t>
            </a:r>
            <a:r>
              <a:rPr lang="en-US" dirty="0"/>
              <a:t>building a chain of forts </a:t>
            </a:r>
            <a:r>
              <a:rPr lang="en-US" dirty="0" smtClean="0"/>
              <a:t>(from </a:t>
            </a:r>
            <a:r>
              <a:rPr lang="en-US" dirty="0"/>
              <a:t>St. </a:t>
            </a:r>
            <a:r>
              <a:rPr lang="en-US" dirty="0" smtClean="0"/>
              <a:t>Lawrence </a:t>
            </a:r>
            <a:r>
              <a:rPr lang="en-US" dirty="0"/>
              <a:t>River to the </a:t>
            </a:r>
            <a:r>
              <a:rPr lang="en-US" dirty="0" smtClean="0"/>
              <a:t>Mississippi)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Washington tries to capture Fort Duquesne and fails. This leads to the British declaring war on France</a:t>
            </a:r>
            <a:endParaRPr lang="en-US" dirty="0" smtClean="0"/>
          </a:p>
        </p:txBody>
      </p:sp>
      <p:pic>
        <p:nvPicPr>
          <p:cNvPr id="2050" name="Picture 2" descr="http://scottbryce.com/us_geo/water/layer_wate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535" y="2551814"/>
            <a:ext cx="5598772" cy="3617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109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front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War in America was part of larger conflict in </a:t>
            </a:r>
            <a:r>
              <a:rPr lang="en-US" dirty="0" smtClean="0"/>
              <a:t>Europe </a:t>
            </a:r>
            <a:r>
              <a:rPr lang="en-US" dirty="0"/>
              <a:t>—Seven Years' War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War in America initially going well for French </a:t>
            </a:r>
            <a:r>
              <a:rPr lang="en-US" dirty="0" smtClean="0"/>
              <a:t>– 1) better </a:t>
            </a:r>
            <a:r>
              <a:rPr lang="en-US" dirty="0"/>
              <a:t>Indian allies and </a:t>
            </a:r>
            <a:r>
              <a:rPr lang="en-US" dirty="0" smtClean="0"/>
              <a:t>2) more </a:t>
            </a:r>
            <a:r>
              <a:rPr lang="en-US" dirty="0"/>
              <a:t>professional </a:t>
            </a:r>
            <a:r>
              <a:rPr lang="en-US" dirty="0" smtClean="0"/>
              <a:t>troops </a:t>
            </a:r>
          </a:p>
          <a:p>
            <a:r>
              <a:rPr lang="en-US" dirty="0" smtClean="0"/>
              <a:t>British </a:t>
            </a:r>
            <a:r>
              <a:rPr lang="en-US" dirty="0"/>
              <a:t>began to commit more troops to </a:t>
            </a:r>
            <a:r>
              <a:rPr lang="en-US" dirty="0" smtClean="0"/>
              <a:t>the North </a:t>
            </a:r>
            <a:r>
              <a:rPr lang="en-US" dirty="0"/>
              <a:t>American front, and began to turn the tide </a:t>
            </a:r>
            <a:endParaRPr lang="en-US" dirty="0" smtClean="0"/>
          </a:p>
          <a:p>
            <a:r>
              <a:rPr lang="en-US" dirty="0" smtClean="0"/>
              <a:t>1762</a:t>
            </a:r>
            <a:r>
              <a:rPr lang="en-US" dirty="0"/>
              <a:t>, France gave New Orleans and territory west </a:t>
            </a:r>
            <a:r>
              <a:rPr lang="en-US" dirty="0" smtClean="0"/>
              <a:t>of </a:t>
            </a:r>
            <a:r>
              <a:rPr lang="en-US" dirty="0"/>
              <a:t>the Mississippi to Spain of the Mississippi to </a:t>
            </a:r>
            <a:r>
              <a:rPr lang="en-US" dirty="0" smtClean="0"/>
              <a:t>Spain</a:t>
            </a:r>
          </a:p>
        </p:txBody>
      </p:sp>
    </p:spTree>
    <p:extLst>
      <p:ext uri="{BB962C8B-B14F-4D97-AF65-F5344CB8AC3E}">
        <p14:creationId xmlns:p14="http://schemas.microsoft.com/office/powerpoint/2010/main" val="60680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Albany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Ben Franklin </a:t>
            </a:r>
            <a:r>
              <a:rPr lang="en-US" dirty="0" smtClean="0"/>
              <a:t>thinks the colonies </a:t>
            </a:r>
            <a:r>
              <a:rPr lang="en-US" dirty="0" smtClean="0"/>
              <a:t>need to work </a:t>
            </a:r>
            <a:r>
              <a:rPr lang="en-US" dirty="0" smtClean="0"/>
              <a:t>together</a:t>
            </a:r>
          </a:p>
          <a:p>
            <a:endParaRPr lang="en-US" dirty="0"/>
          </a:p>
          <a:p>
            <a:r>
              <a:rPr lang="en-US" dirty="0" smtClean="0"/>
              <a:t>Each colony would have its own government, but </a:t>
            </a:r>
            <a:r>
              <a:rPr lang="en-US" dirty="0" smtClean="0"/>
              <a:t>there </a:t>
            </a:r>
            <a:r>
              <a:rPr lang="en-US" dirty="0" smtClean="0"/>
              <a:t>would be </a:t>
            </a:r>
            <a:r>
              <a:rPr lang="en-US" dirty="0" smtClean="0"/>
              <a:t>a </a:t>
            </a:r>
            <a:r>
              <a:rPr lang="en-US" dirty="0" smtClean="0"/>
              <a:t>larger government that would work together on important issues</a:t>
            </a:r>
          </a:p>
          <a:p>
            <a:endParaRPr lang="en-US" dirty="0"/>
          </a:p>
          <a:p>
            <a:r>
              <a:rPr lang="en-US" dirty="0" smtClean="0"/>
              <a:t>Colonists rejected this idea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64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The Treaty of Paris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199" y="1066799"/>
            <a:ext cx="9289313" cy="4866167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The </a:t>
            </a:r>
            <a:r>
              <a:rPr lang="en-US" b="1" u="sng" dirty="0"/>
              <a:t>Treaty of Paris</a:t>
            </a:r>
            <a:r>
              <a:rPr lang="en-US" dirty="0"/>
              <a:t> </a:t>
            </a:r>
            <a:r>
              <a:rPr lang="en-US" dirty="0"/>
              <a:t>(</a:t>
            </a:r>
            <a:r>
              <a:rPr lang="en-US" dirty="0" smtClean="0"/>
              <a:t>1763) </a:t>
            </a:r>
          </a:p>
          <a:p>
            <a:endParaRPr lang="en-US" dirty="0"/>
          </a:p>
          <a:p>
            <a:r>
              <a:rPr lang="en-US" dirty="0" smtClean="0"/>
              <a:t>Marks </a:t>
            </a:r>
            <a:r>
              <a:rPr lang="en-US" dirty="0"/>
              <a:t>the end of France as a power in North </a:t>
            </a:r>
            <a:r>
              <a:rPr lang="en-US" dirty="0" smtClean="0"/>
              <a:t>America</a:t>
            </a:r>
          </a:p>
          <a:p>
            <a:endParaRPr lang="en-US" dirty="0"/>
          </a:p>
          <a:p>
            <a:r>
              <a:rPr lang="en-US" dirty="0"/>
              <a:t>The continent was now </a:t>
            </a:r>
            <a:r>
              <a:rPr lang="en-US" dirty="0" smtClean="0"/>
              <a:t>controlled by Great </a:t>
            </a:r>
            <a:r>
              <a:rPr lang="en-US" dirty="0"/>
              <a:t>Britain and Spain with the Mississippi River marking the </a:t>
            </a:r>
            <a:r>
              <a:rPr lang="en-US" dirty="0" smtClean="0"/>
              <a:t>boundary</a:t>
            </a:r>
          </a:p>
          <a:p>
            <a:endParaRPr lang="en-US" dirty="0"/>
          </a:p>
          <a:p>
            <a:r>
              <a:rPr lang="en-US" dirty="0"/>
              <a:t>Native Americans still living on the lands and were not given a section of it by the European agreement 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2052424172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98" decel="100000" fill="hold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  <p:bldP spid="4096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24" name="Text Box 8"/>
          <p:cNvSpPr txBox="1">
            <a:spLocks noChangeArrowheads="1"/>
          </p:cNvSpPr>
          <p:nvPr/>
        </p:nvSpPr>
        <p:spPr bwMode="auto">
          <a:xfrm>
            <a:off x="2971800" y="1676401"/>
            <a:ext cx="6629400" cy="831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France </a:t>
            </a:r>
            <a:r>
              <a:rPr lang="en-US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--&gt; 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lost 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Canada, and 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claims </a:t>
            </a:r>
            <a:b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</a:b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to lands east of the Mississippi River.</a:t>
            </a:r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62825" name="Text Box 9"/>
          <p:cNvSpPr txBox="1">
            <a:spLocks noChangeArrowheads="1"/>
          </p:cNvSpPr>
          <p:nvPr/>
        </p:nvSpPr>
        <p:spPr bwMode="auto">
          <a:xfrm>
            <a:off x="2971800" y="3246439"/>
            <a:ext cx="6400800" cy="1200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dirty="0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Spain --&gt;</a:t>
            </a:r>
            <a:r>
              <a:rPr lang="en-US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gains all 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French lands west of the Mississippi River, New Orleans, but lost Florida to England.</a:t>
            </a:r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62826" name="Text Box 10"/>
          <p:cNvSpPr txBox="1">
            <a:spLocks noChangeArrowheads="1"/>
          </p:cNvSpPr>
          <p:nvPr/>
        </p:nvSpPr>
        <p:spPr bwMode="auto">
          <a:xfrm>
            <a:off x="2971800" y="4772026"/>
            <a:ext cx="6477000" cy="1200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England --&gt;</a:t>
            </a:r>
            <a:r>
              <a:rPr lang="en-US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got all French lands in Canada, exclusive rights to Caribbean slave 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trade</a:t>
            </a:r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62827" name="Text Box 11"/>
          <p:cNvSpPr txBox="1">
            <a:spLocks noChangeArrowheads="1"/>
          </p:cNvSpPr>
          <p:nvPr/>
        </p:nvSpPr>
        <p:spPr bwMode="auto">
          <a:xfrm>
            <a:off x="2971800" y="228600"/>
            <a:ext cx="6324600" cy="70852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333399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ckwell" panose="02060603020205020403" pitchFamily="18" charset="0"/>
              </a:rPr>
              <a:t>1763 </a:t>
            </a:r>
            <a:r>
              <a:rPr lang="en-US" sz="40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ckwell" panose="02060603020205020403" pitchFamily="18" charset="0"/>
                <a:sym typeface="Wingdings" panose="05000000000000000000" pitchFamily="2" charset="2"/>
              </a:rPr>
              <a:t> Treaty of Paris</a:t>
            </a:r>
            <a:endParaRPr lang="en-US" sz="4000" b="1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4599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28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2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62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2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28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28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500"/>
                                        <p:tgtEl>
                                          <p:spTgt spid="162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24" grpId="0"/>
      <p:bldP spid="162825" grpId="0"/>
      <p:bldP spid="1628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195" y="0"/>
            <a:ext cx="10353761" cy="1326321"/>
          </a:xfrm>
        </p:spPr>
        <p:txBody>
          <a:bodyPr/>
          <a:lstStyle/>
          <a:p>
            <a:r>
              <a:rPr lang="en-US" dirty="0" smtClean="0"/>
              <a:t>North America-1763</a:t>
            </a:r>
            <a:endParaRPr lang="en-US" dirty="0"/>
          </a:p>
        </p:txBody>
      </p:sp>
      <p:pic>
        <p:nvPicPr>
          <p:cNvPr id="4" name="Picture 3" descr="French&amp;IndianWar-1763"/>
          <p:cNvPicPr>
            <a:picLocks noChangeAspect="1" noChangeArrowheads="1"/>
          </p:cNvPicPr>
          <p:nvPr/>
        </p:nvPicPr>
        <p:blipFill>
          <a:blip r:embed="rId2">
            <a:lum bright="-18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299" y="837829"/>
            <a:ext cx="6460671" cy="6020171"/>
          </a:xfrm>
          <a:prstGeom prst="rect">
            <a:avLst/>
          </a:prstGeom>
          <a:noFill/>
          <a:ln w="9525">
            <a:solidFill>
              <a:srgbClr val="00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633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742332"/>
      </a:dk2>
      <a:lt2>
        <a:srgbClr val="EE91A0"/>
      </a:lt2>
      <a:accent1>
        <a:srgbClr val="E03754"/>
      </a:accent1>
      <a:accent2>
        <a:srgbClr val="E86C2E"/>
      </a:accent2>
      <a:accent3>
        <a:srgbClr val="DAB250"/>
      </a:accent3>
      <a:accent4>
        <a:srgbClr val="60C4AA"/>
      </a:accent4>
      <a:accent5>
        <a:srgbClr val="51A9DB"/>
      </a:accent5>
      <a:accent6>
        <a:srgbClr val="976AC9"/>
      </a:accent6>
      <a:hlink>
        <a:srgbClr val="D5445E"/>
      </a:hlink>
      <a:folHlink>
        <a:srgbClr val="E17C8E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6B2E858E-683F-40D9-B4CB-284D097F3AC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481</TotalTime>
  <Words>688</Words>
  <Application>Microsoft Office PowerPoint</Application>
  <PresentationFormat>Widescreen</PresentationFormat>
  <Paragraphs>91</Paragraphs>
  <Slides>13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Bookman Old Style</vt:lpstr>
      <vt:lpstr>Calibri</vt:lpstr>
      <vt:lpstr>Comic Sans MS</vt:lpstr>
      <vt:lpstr>Rockwell</vt:lpstr>
      <vt:lpstr>Wingdings</vt:lpstr>
      <vt:lpstr>Damask</vt:lpstr>
      <vt:lpstr>PowerPoint Presentation</vt:lpstr>
      <vt:lpstr>North America-1750</vt:lpstr>
      <vt:lpstr>Rising Tensions</vt:lpstr>
      <vt:lpstr>Lead up</vt:lpstr>
      <vt:lpstr>Two front war</vt:lpstr>
      <vt:lpstr>Albany plan</vt:lpstr>
      <vt:lpstr> The Treaty of Paris</vt:lpstr>
      <vt:lpstr>PowerPoint Presentation</vt:lpstr>
      <vt:lpstr>North America-1763</vt:lpstr>
      <vt:lpstr>PowerPoint Presentation</vt:lpstr>
      <vt:lpstr>PowerPoint Presentation</vt:lpstr>
      <vt:lpstr>The Proclamation of 1763</vt:lpstr>
      <vt:lpstr> After the French and Indian War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Mead, Kelly</dc:creator>
  <cp:lastModifiedBy>Edwards, Kara L.</cp:lastModifiedBy>
  <cp:revision>14</cp:revision>
  <dcterms:created xsi:type="dcterms:W3CDTF">2015-09-29T20:58:51Z</dcterms:created>
  <dcterms:modified xsi:type="dcterms:W3CDTF">2015-11-19T19:38:52Z</dcterms:modified>
</cp:coreProperties>
</file>