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73" r:id="rId7"/>
    <p:sldId id="260" r:id="rId8"/>
    <p:sldId id="274" r:id="rId9"/>
    <p:sldId id="275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6" r:id="rId19"/>
    <p:sldId id="270" r:id="rId20"/>
    <p:sldId id="271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Sectionalism </a:t>
            </a:r>
            <a:r>
              <a:rPr lang="en-US" smtClean="0"/>
              <a:t>before war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Fugitive slave act-responses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48" y="2040708"/>
            <a:ext cx="7810452" cy="4519749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chemeClr val="accent1"/>
                </a:solidFill>
              </a:rPr>
              <a:t>Uncle Tom’s Cabin</a:t>
            </a:r>
          </a:p>
          <a:p>
            <a:r>
              <a:rPr lang="en-US" sz="3200" dirty="0" smtClean="0"/>
              <a:t>Book written by Harriet Beecher Stowe</a:t>
            </a:r>
          </a:p>
          <a:p>
            <a:r>
              <a:rPr lang="en-US" sz="3200" dirty="0" smtClean="0"/>
              <a:t>Novel about the </a:t>
            </a:r>
            <a:r>
              <a:rPr lang="en-US" sz="3200" b="1" dirty="0" smtClean="0">
                <a:solidFill>
                  <a:schemeClr val="accent1"/>
                </a:solidFill>
              </a:rPr>
              <a:t>escape</a:t>
            </a:r>
            <a:r>
              <a:rPr lang="en-US" sz="3200" dirty="0" smtClean="0"/>
              <a:t> of a slave and the </a:t>
            </a:r>
            <a:r>
              <a:rPr lang="en-US" sz="3200" b="1" dirty="0" smtClean="0">
                <a:solidFill>
                  <a:schemeClr val="accent1"/>
                </a:solidFill>
              </a:rPr>
              <a:t>death</a:t>
            </a:r>
            <a:r>
              <a:rPr lang="en-US" sz="3200" dirty="0" smtClean="0"/>
              <a:t> of another</a:t>
            </a:r>
          </a:p>
          <a:p>
            <a:pPr lvl="1"/>
            <a:r>
              <a:rPr lang="en-US" sz="3200" dirty="0" smtClean="0"/>
              <a:t>People believed this was a first hand account, NOT fiction (which it is)</a:t>
            </a:r>
          </a:p>
          <a:p>
            <a:r>
              <a:rPr lang="en-US" sz="3200" dirty="0" smtClean="0"/>
              <a:t>Excited </a:t>
            </a:r>
            <a:r>
              <a:rPr lang="en-US" sz="3200" b="1" dirty="0" smtClean="0">
                <a:solidFill>
                  <a:schemeClr val="accent1"/>
                </a:solidFill>
              </a:rPr>
              <a:t>emotions</a:t>
            </a:r>
            <a:r>
              <a:rPr lang="en-US" sz="3200" dirty="0" smtClean="0"/>
              <a:t> in the North and South</a:t>
            </a:r>
            <a:endParaRPr lang="en-US" sz="3200" dirty="0"/>
          </a:p>
        </p:txBody>
      </p:sp>
      <p:pic>
        <p:nvPicPr>
          <p:cNvPr id="4098" name="Picture 2" descr="http://blackhistory-101.com/wp-content/uploads/2014/11/uncle-toms-cab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2040708"/>
            <a:ext cx="3737862" cy="413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71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Kansas-Nebraska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Act was proposed by </a:t>
            </a:r>
            <a:r>
              <a:rPr lang="en-US" sz="3200" dirty="0" smtClean="0"/>
              <a:t>Stephen </a:t>
            </a:r>
            <a:r>
              <a:rPr lang="en-US" sz="3200" b="1" dirty="0" smtClean="0">
                <a:solidFill>
                  <a:schemeClr val="accent1"/>
                </a:solidFill>
              </a:rPr>
              <a:t>Douglas</a:t>
            </a:r>
          </a:p>
          <a:p>
            <a:endParaRPr lang="en-US" sz="3200" dirty="0"/>
          </a:p>
          <a:p>
            <a:r>
              <a:rPr lang="en-US" sz="3200" dirty="0" smtClean="0"/>
              <a:t>He proposes a bill that will divide the land into two territories: </a:t>
            </a:r>
            <a:r>
              <a:rPr lang="en-US" sz="3200" b="1" dirty="0" smtClean="0">
                <a:solidFill>
                  <a:schemeClr val="accent1"/>
                </a:solidFill>
              </a:rPr>
              <a:t>Kansas</a:t>
            </a:r>
            <a:r>
              <a:rPr lang="en-US" sz="3200" dirty="0" smtClean="0"/>
              <a:t> and </a:t>
            </a:r>
            <a:r>
              <a:rPr lang="en-US" sz="3200" b="1" dirty="0" smtClean="0">
                <a:solidFill>
                  <a:schemeClr val="accent1"/>
                </a:solidFill>
              </a:rPr>
              <a:t>Nebraska</a:t>
            </a:r>
            <a:r>
              <a:rPr lang="en-US" sz="3200" dirty="0" smtClean="0"/>
              <a:t>. This would repeal the </a:t>
            </a:r>
            <a:r>
              <a:rPr lang="en-US" sz="3200" b="1" dirty="0" smtClean="0">
                <a:solidFill>
                  <a:schemeClr val="accent1"/>
                </a:solidFill>
              </a:rPr>
              <a:t>Missouri </a:t>
            </a:r>
            <a:r>
              <a:rPr lang="en-US" sz="3200" dirty="0" smtClean="0"/>
              <a:t>Compromise, and allow popular sovereignty (the people of the area vote and decide) the issue of </a:t>
            </a:r>
            <a:r>
              <a:rPr lang="en-US" sz="3200" b="1" dirty="0" smtClean="0">
                <a:solidFill>
                  <a:schemeClr val="accent1"/>
                </a:solidFill>
              </a:rPr>
              <a:t>slavery</a:t>
            </a:r>
          </a:p>
        </p:txBody>
      </p:sp>
    </p:spTree>
    <p:extLst>
      <p:ext uri="{BB962C8B-B14F-4D97-AF65-F5344CB8AC3E}">
        <p14:creationId xmlns:p14="http://schemas.microsoft.com/office/powerpoint/2010/main" val="15664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georgiainfo.galileo.usg.edu/gastudiesimages/Kansas-Nebraska%20Act%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88" y="226332"/>
            <a:ext cx="9090025" cy="646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6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Kansas-Nebraska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After the Kansas-Nebraska Act passed, individuals from both sides come pouring into Kansas to strengthen their numbers and their cause</a:t>
            </a:r>
          </a:p>
          <a:p>
            <a:endParaRPr lang="en-US" sz="2800" dirty="0"/>
          </a:p>
          <a:p>
            <a:r>
              <a:rPr lang="en-US" sz="2800" dirty="0" smtClean="0"/>
              <a:t>In 1855, </a:t>
            </a:r>
            <a:r>
              <a:rPr lang="en-US" sz="2800" b="1" dirty="0" smtClean="0">
                <a:solidFill>
                  <a:schemeClr val="accent1"/>
                </a:solidFill>
              </a:rPr>
              <a:t>Kansas</a:t>
            </a:r>
            <a:r>
              <a:rPr lang="en-US" sz="2800" dirty="0" smtClean="0"/>
              <a:t> had enough settlers to hold an election</a:t>
            </a:r>
          </a:p>
          <a:p>
            <a:r>
              <a:rPr lang="en-US" sz="2800" dirty="0" smtClean="0"/>
              <a:t>“Border Ruffians” from </a:t>
            </a:r>
            <a:r>
              <a:rPr lang="en-US" sz="2800" b="1" dirty="0" smtClean="0">
                <a:solidFill>
                  <a:schemeClr val="accent1"/>
                </a:solidFill>
              </a:rPr>
              <a:t>Missouri</a:t>
            </a:r>
            <a:r>
              <a:rPr lang="en-US" sz="2800" dirty="0" smtClean="0"/>
              <a:t> come in to throw the election (vote for their side even though they do not live there), and they succeed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02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</a:t>
            </a:r>
            <a:r>
              <a:rPr lang="en-US" dirty="0" err="1" smtClean="0"/>
              <a:t>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Anti-slavery settlers founded the town of </a:t>
            </a:r>
            <a:r>
              <a:rPr lang="en-US" sz="2800" b="1" dirty="0" smtClean="0">
                <a:solidFill>
                  <a:schemeClr val="accent1"/>
                </a:solidFill>
              </a:rPr>
              <a:t>Lawrence</a:t>
            </a:r>
            <a:r>
              <a:rPr lang="en-US" sz="2800" dirty="0" smtClean="0"/>
              <a:t>, KS</a:t>
            </a:r>
          </a:p>
          <a:p>
            <a:r>
              <a:rPr lang="en-US" sz="2800" dirty="0" smtClean="0"/>
              <a:t>Pro-slavery grand jury condemned Lawrence inhabitants as traitors and called on the local </a:t>
            </a:r>
            <a:r>
              <a:rPr lang="en-US" sz="2800" dirty="0" smtClean="0"/>
              <a:t>sheriff </a:t>
            </a:r>
            <a:r>
              <a:rPr lang="en-US" sz="2800" dirty="0" smtClean="0"/>
              <a:t>to arrest them</a:t>
            </a:r>
          </a:p>
          <a:p>
            <a:r>
              <a:rPr lang="en-US" sz="2800" dirty="0" smtClean="0"/>
              <a:t>Called the </a:t>
            </a:r>
            <a:r>
              <a:rPr lang="en-US" sz="2800" b="1" dirty="0">
                <a:solidFill>
                  <a:schemeClr val="accent1"/>
                </a:solidFill>
              </a:rPr>
              <a:t>“Sack of Lawrence</a:t>
            </a:r>
            <a:r>
              <a:rPr lang="en-US" sz="2800" b="1" dirty="0" smtClean="0">
                <a:solidFill>
                  <a:schemeClr val="accent1"/>
                </a:solidFill>
              </a:rPr>
              <a:t>”</a:t>
            </a:r>
          </a:p>
          <a:p>
            <a:endParaRPr lang="en-US" sz="2800" dirty="0"/>
          </a:p>
          <a:p>
            <a:r>
              <a:rPr lang="en-US" sz="2800" dirty="0" smtClean="0"/>
              <a:t>Pro-slavery posse of 800 men came into Lawrence, burning down the anti-slavery headquarters, destroying 2 newspapers printing presses, and looting houses and stores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81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John Brown said God called him to fight slavery, so he and his followers pulled five men from their beds and killed them with swords in </a:t>
            </a:r>
            <a:r>
              <a:rPr lang="en-US" sz="2800" b="1" dirty="0" smtClean="0">
                <a:solidFill>
                  <a:schemeClr val="accent1"/>
                </a:solidFill>
              </a:rPr>
              <a:t>Pottawatomie </a:t>
            </a:r>
            <a:r>
              <a:rPr lang="en-US" sz="2800" dirty="0" smtClean="0"/>
              <a:t>Creek</a:t>
            </a:r>
          </a:p>
          <a:p>
            <a:endParaRPr lang="en-US" sz="2800" dirty="0"/>
          </a:p>
          <a:p>
            <a:r>
              <a:rPr lang="en-US" sz="2800" dirty="0" smtClean="0"/>
              <a:t>Dozens of incidents in Kansas followed, leading to the nickname </a:t>
            </a:r>
            <a:r>
              <a:rPr lang="en-US" sz="2800" b="1" dirty="0" smtClean="0">
                <a:solidFill>
                  <a:schemeClr val="accent1"/>
                </a:solidFill>
              </a:rPr>
              <a:t>“Bleeding </a:t>
            </a:r>
            <a:r>
              <a:rPr lang="en-US" sz="2800" dirty="0" smtClean="0"/>
              <a:t>Kansas”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Sumner-brooks incident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 Senator Charles Sumner gives an impassioned speech for 2 days</a:t>
            </a:r>
          </a:p>
          <a:p>
            <a:r>
              <a:rPr lang="en-US" sz="3200" dirty="0" smtClean="0"/>
              <a:t>He verbally attacks his colleagues for supporting slavery—particularly harsh on Andrew Butler of SC</a:t>
            </a:r>
          </a:p>
          <a:p>
            <a:r>
              <a:rPr lang="en-US" sz="3200" dirty="0" smtClean="0"/>
              <a:t>Congressman Preston Brooks comes over to Senate chamber and beats Sumner over the head with his </a:t>
            </a:r>
            <a:r>
              <a:rPr lang="en-US" sz="3200" b="1" dirty="0" smtClean="0">
                <a:solidFill>
                  <a:schemeClr val="accent1"/>
                </a:solidFill>
              </a:rPr>
              <a:t>cane</a:t>
            </a:r>
            <a:r>
              <a:rPr lang="en-US" sz="3200" dirty="0" smtClean="0"/>
              <a:t> in order to protect Butler’s honor (Brooks’ uncle)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22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upload.wikimedia.org/wikipedia/commons/3/31/Southern_Chival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61" y="355826"/>
            <a:ext cx="9510939" cy="622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9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Answer the following question found under the box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incident is known as the Sumner-Brooks incident. What does this incident show us about how people feel about slavery?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154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Dred Scott  v. Sanford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76" y="2040708"/>
            <a:ext cx="8666795" cy="46648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1856, </a:t>
            </a:r>
            <a:r>
              <a:rPr lang="en-US" sz="2800" b="1" dirty="0" smtClean="0">
                <a:solidFill>
                  <a:schemeClr val="accent1"/>
                </a:solidFill>
              </a:rPr>
              <a:t>Dred Scott </a:t>
            </a:r>
            <a:r>
              <a:rPr lang="en-US" sz="2800" dirty="0" smtClean="0"/>
              <a:t>was taken above the Missouri Compromise line by his slave owner</a:t>
            </a:r>
          </a:p>
          <a:p>
            <a:endParaRPr lang="en-US" sz="2800" dirty="0"/>
          </a:p>
          <a:p>
            <a:r>
              <a:rPr lang="en-US" sz="2800" dirty="0" smtClean="0"/>
              <a:t>They lived for four years in </a:t>
            </a:r>
            <a:r>
              <a:rPr lang="en-US" sz="2800" b="1" dirty="0" smtClean="0">
                <a:solidFill>
                  <a:schemeClr val="accent1"/>
                </a:solidFill>
              </a:rPr>
              <a:t>Illinois</a:t>
            </a:r>
            <a:r>
              <a:rPr lang="en-US" sz="2800" dirty="0" smtClean="0"/>
              <a:t>, a free state, and returned to Missouri where Scott’s owner died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He claimed that he had become a free person when they lived in Illinois</a:t>
            </a:r>
            <a:endParaRPr lang="en-US" sz="2800" dirty="0"/>
          </a:p>
        </p:txBody>
      </p:sp>
      <p:pic>
        <p:nvPicPr>
          <p:cNvPr id="8194" name="Picture 2" descr="http://www.pbs.org/wnet/supremecourt/antebellum/images/d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328" y="2040708"/>
            <a:ext cx="2870984" cy="343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35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Slavery in the new territories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011680"/>
            <a:ext cx="6328229" cy="460683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Wilmot Proviso</a:t>
            </a:r>
          </a:p>
          <a:p>
            <a:pPr lvl="1"/>
            <a:r>
              <a:rPr lang="en-US" sz="2800" dirty="0" smtClean="0"/>
              <a:t>Introduced by Pennsylvanian Democrat David Wilmot</a:t>
            </a:r>
          </a:p>
          <a:p>
            <a:pPr lvl="1"/>
            <a:r>
              <a:rPr lang="en-US" sz="2800" dirty="0" smtClean="0"/>
              <a:t>Slavery would not be exist in any territory acquired from the war with </a:t>
            </a:r>
            <a:r>
              <a:rPr lang="en-US" sz="2800" b="1" dirty="0" smtClean="0">
                <a:solidFill>
                  <a:schemeClr val="accent1"/>
                </a:solidFill>
              </a:rPr>
              <a:t>Mexico</a:t>
            </a:r>
            <a:r>
              <a:rPr lang="en-US" sz="2800" dirty="0" smtClean="0"/>
              <a:t> (Mexican-American War)</a:t>
            </a:r>
          </a:p>
          <a:p>
            <a:pPr lvl="1"/>
            <a:r>
              <a:rPr lang="en-US" sz="2800" dirty="0" smtClean="0"/>
              <a:t>House approved this, but Senate </a:t>
            </a:r>
            <a:r>
              <a:rPr lang="en-US" sz="2800" b="1" dirty="0" smtClean="0">
                <a:solidFill>
                  <a:schemeClr val="accent1"/>
                </a:solidFill>
              </a:rPr>
              <a:t>rejected</a:t>
            </a:r>
            <a:r>
              <a:rPr lang="en-US" sz="2800" dirty="0" smtClean="0"/>
              <a:t> it</a:t>
            </a:r>
            <a:endParaRPr lang="en-US" sz="2800" dirty="0"/>
          </a:p>
        </p:txBody>
      </p:sp>
      <p:pic>
        <p:nvPicPr>
          <p:cNvPr id="1028" name="Picture 4" descr="http://thewallmachine.com/files/13230674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714" y="1930400"/>
            <a:ext cx="4688114" cy="468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Dred </a:t>
            </a:r>
            <a:r>
              <a:rPr lang="en-US" dirty="0" err="1" smtClean="0"/>
              <a:t>scott</a:t>
            </a:r>
            <a:r>
              <a:rPr lang="en-US" dirty="0"/>
              <a:t> </a:t>
            </a:r>
            <a:r>
              <a:rPr lang="en-US" dirty="0" smtClean="0"/>
              <a:t>v. </a:t>
            </a:r>
            <a:r>
              <a:rPr lang="en-US" dirty="0" err="1" smtClean="0"/>
              <a:t>sanford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011680"/>
            <a:ext cx="10725742" cy="4206240"/>
          </a:xfrm>
        </p:spPr>
        <p:txBody>
          <a:bodyPr>
            <a:noAutofit/>
          </a:bodyPr>
          <a:lstStyle/>
          <a:p>
            <a:r>
              <a:rPr lang="en-US" sz="2400" dirty="0" smtClean="0"/>
              <a:t>SCOTUS rules that slaves did not have the </a:t>
            </a:r>
            <a:r>
              <a:rPr lang="en-US" sz="2400" b="1" dirty="0" smtClean="0">
                <a:solidFill>
                  <a:schemeClr val="accent1"/>
                </a:solidFill>
              </a:rPr>
              <a:t>rights </a:t>
            </a:r>
            <a:r>
              <a:rPr lang="en-US" sz="2400" dirty="0" smtClean="0"/>
              <a:t>as citizens and Scott was in Missouri, a slave state, when he began the law suit</a:t>
            </a:r>
          </a:p>
          <a:p>
            <a:endParaRPr lang="en-US" sz="2400" dirty="0"/>
          </a:p>
          <a:p>
            <a:r>
              <a:rPr lang="en-US" sz="2400" dirty="0" smtClean="0"/>
              <a:t>SCOTUS also ruled that the </a:t>
            </a:r>
            <a:r>
              <a:rPr lang="en-US" sz="2400" b="1" dirty="0" smtClean="0">
                <a:solidFill>
                  <a:schemeClr val="accent1"/>
                </a:solidFill>
              </a:rPr>
              <a:t>Missouri</a:t>
            </a:r>
            <a:r>
              <a:rPr lang="en-US" sz="2400" dirty="0" smtClean="0"/>
              <a:t> Compromise was unconstitutional because </a:t>
            </a:r>
            <a:r>
              <a:rPr lang="en-US" sz="2400" b="1" dirty="0" smtClean="0">
                <a:solidFill>
                  <a:schemeClr val="accent1"/>
                </a:solidFill>
              </a:rPr>
              <a:t>Congress</a:t>
            </a:r>
            <a:r>
              <a:rPr lang="en-US" sz="2400" dirty="0" smtClean="0"/>
              <a:t> could not forbid slavery in any part of the territories because doing so interfered with slaveholders</a:t>
            </a:r>
            <a:r>
              <a:rPr lang="en-US" sz="2400" b="1" dirty="0" smtClean="0">
                <a:solidFill>
                  <a:schemeClr val="accent1"/>
                </a:solidFill>
              </a:rPr>
              <a:t>’ PROPERTY</a:t>
            </a:r>
          </a:p>
          <a:p>
            <a:r>
              <a:rPr lang="en-US" sz="2400" dirty="0" smtClean="0"/>
              <a:t>Made the </a:t>
            </a:r>
            <a:r>
              <a:rPr lang="en-US" sz="2400" b="1" dirty="0" smtClean="0">
                <a:solidFill>
                  <a:schemeClr val="accent1"/>
                </a:solidFill>
              </a:rPr>
              <a:t>North</a:t>
            </a:r>
            <a:r>
              <a:rPr lang="en-US" sz="2400" dirty="0" smtClean="0"/>
              <a:t> angry and the </a:t>
            </a:r>
            <a:r>
              <a:rPr lang="en-US" sz="2400" b="1" dirty="0" smtClean="0">
                <a:solidFill>
                  <a:schemeClr val="accent1"/>
                </a:solidFill>
              </a:rPr>
              <a:t>South</a:t>
            </a:r>
            <a:r>
              <a:rPr lang="en-US" sz="2400" dirty="0" smtClean="0"/>
              <a:t> felt slavery had been extended</a:t>
            </a:r>
            <a:endParaRPr lang="en-US" sz="2400" dirty="0"/>
          </a:p>
          <a:p>
            <a:r>
              <a:rPr lang="en-US" sz="2400" dirty="0" smtClean="0"/>
              <a:t>Supported by proslavery forces</a:t>
            </a:r>
          </a:p>
          <a:p>
            <a:pPr lvl="1"/>
            <a:r>
              <a:rPr lang="en-US" sz="2400" dirty="0" smtClean="0"/>
              <a:t>Further diminished slaves rights</a:t>
            </a:r>
          </a:p>
          <a:p>
            <a:pPr lvl="1"/>
            <a:r>
              <a:rPr lang="en-US" sz="2400" dirty="0" smtClean="0"/>
              <a:t>Slavery may be spread indefinitely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42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Answer the following question found under the box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did Scott believe he was a free man? </a:t>
            </a:r>
          </a:p>
          <a:p>
            <a:endParaRPr lang="en-US" b="1" dirty="0"/>
          </a:p>
          <a:p>
            <a:r>
              <a:rPr lang="en-US" b="1" dirty="0" smtClean="0"/>
              <a:t>According to SCOTUS, slaves are not citizens. If slaves are not citizens</a:t>
            </a:r>
            <a:r>
              <a:rPr lang="en-US" b="1" smtClean="0"/>
              <a:t>, what are they?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179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California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Enters the Union as a </a:t>
            </a:r>
            <a:r>
              <a:rPr lang="en-US" sz="3200" b="1" dirty="0" smtClean="0">
                <a:solidFill>
                  <a:schemeClr val="accent1"/>
                </a:solidFill>
              </a:rPr>
              <a:t>free</a:t>
            </a:r>
            <a:r>
              <a:rPr lang="en-US" sz="3200" dirty="0" smtClean="0"/>
              <a:t> state, causing alarm for the </a:t>
            </a:r>
            <a:r>
              <a:rPr lang="en-US" sz="3200" b="1" dirty="0" smtClean="0">
                <a:solidFill>
                  <a:schemeClr val="accent1"/>
                </a:solidFill>
              </a:rPr>
              <a:t>South </a:t>
            </a:r>
          </a:p>
          <a:p>
            <a:r>
              <a:rPr lang="en-US" sz="3200" dirty="0" smtClean="0"/>
              <a:t>President Zachary </a:t>
            </a:r>
            <a:r>
              <a:rPr lang="en-US" sz="3200" b="1" dirty="0" smtClean="0">
                <a:solidFill>
                  <a:schemeClr val="accent1"/>
                </a:solidFill>
              </a:rPr>
              <a:t>Taylor </a:t>
            </a:r>
            <a:r>
              <a:rPr lang="en-US" sz="3200" dirty="0" smtClean="0"/>
              <a:t>supported the admission of California and said the South could counter</a:t>
            </a:r>
            <a:r>
              <a:rPr lang="en-US" sz="3200" b="1" dirty="0" smtClean="0">
                <a:solidFill>
                  <a:schemeClr val="accent1"/>
                </a:solidFill>
              </a:rPr>
              <a:t> abolitionism </a:t>
            </a:r>
            <a:r>
              <a:rPr lang="en-US" sz="3200" dirty="0" smtClean="0"/>
              <a:t>more effectively if they left slavery up to each</a:t>
            </a:r>
            <a:r>
              <a:rPr lang="en-US" sz="3200" b="1" dirty="0" smtClean="0">
                <a:solidFill>
                  <a:schemeClr val="accent1"/>
                </a:solidFill>
              </a:rPr>
              <a:t> territory </a:t>
            </a:r>
            <a:r>
              <a:rPr lang="en-US" sz="3200" dirty="0" smtClean="0"/>
              <a:t>(popular sovereignty) and not </a:t>
            </a:r>
            <a:r>
              <a:rPr lang="en-US" sz="3200" b="1" dirty="0" smtClean="0">
                <a:solidFill>
                  <a:schemeClr val="accent1"/>
                </a:solidFill>
              </a:rPr>
              <a:t>Congress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5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Answer the following question found under the box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type of state was California? </a:t>
            </a:r>
          </a:p>
          <a:p>
            <a:endParaRPr lang="en-US" b="1" dirty="0"/>
          </a:p>
          <a:p>
            <a:r>
              <a:rPr lang="en-US" b="1" dirty="0" smtClean="0"/>
              <a:t>Who did President Taylor say should decide if a state was free or slave?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266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Fugitive slave act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76" y="2026194"/>
            <a:ext cx="8869995" cy="45778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Fugitives not permitted </a:t>
            </a:r>
            <a:r>
              <a:rPr lang="en-US" sz="3200" b="1" dirty="0" smtClean="0">
                <a:solidFill>
                  <a:schemeClr val="accent1"/>
                </a:solidFill>
              </a:rPr>
              <a:t>trial</a:t>
            </a:r>
            <a:r>
              <a:rPr lang="en-US" sz="3200" dirty="0" smtClean="0"/>
              <a:t> by jury</a:t>
            </a:r>
          </a:p>
          <a:p>
            <a:r>
              <a:rPr lang="en-US" sz="3200" dirty="0" smtClean="0"/>
              <a:t>Could not </a:t>
            </a:r>
            <a:r>
              <a:rPr lang="en-US" sz="3200" b="1" dirty="0" smtClean="0">
                <a:solidFill>
                  <a:schemeClr val="accent1"/>
                </a:solidFill>
              </a:rPr>
              <a:t>testify</a:t>
            </a:r>
            <a:r>
              <a:rPr lang="en-US" sz="3200" dirty="0" smtClean="0"/>
              <a:t> on their own behalf</a:t>
            </a:r>
          </a:p>
          <a:p>
            <a:r>
              <a:rPr lang="en-US" sz="3200" dirty="0" smtClean="0"/>
              <a:t>Just a statement from the </a:t>
            </a:r>
            <a:r>
              <a:rPr lang="en-US" sz="3200" b="1" dirty="0" smtClean="0">
                <a:solidFill>
                  <a:schemeClr val="accent1"/>
                </a:solidFill>
              </a:rPr>
              <a:t>slave-owner</a:t>
            </a:r>
            <a:r>
              <a:rPr lang="en-US" sz="3200" dirty="0" smtClean="0"/>
              <a:t> was needed for a slave to be returned </a:t>
            </a:r>
          </a:p>
          <a:p>
            <a:r>
              <a:rPr lang="en-US" sz="3200" dirty="0" smtClean="0"/>
              <a:t>$10 offered when a slave was </a:t>
            </a:r>
            <a:r>
              <a:rPr lang="en-US" sz="3200" b="1" dirty="0" smtClean="0">
                <a:solidFill>
                  <a:schemeClr val="accent1"/>
                </a:solidFill>
              </a:rPr>
              <a:t>returned</a:t>
            </a:r>
          </a:p>
          <a:p>
            <a:r>
              <a:rPr lang="en-US" sz="3200" dirty="0" smtClean="0"/>
              <a:t>Those found helping a slave had to pay a </a:t>
            </a:r>
            <a:r>
              <a:rPr lang="en-US" sz="3200" b="1" dirty="0" smtClean="0">
                <a:solidFill>
                  <a:schemeClr val="accent1"/>
                </a:solidFill>
              </a:rPr>
              <a:t>$1,000 </a:t>
            </a:r>
            <a:r>
              <a:rPr lang="en-US" sz="3200" dirty="0" smtClean="0"/>
              <a:t>fine and serve six months in </a:t>
            </a:r>
            <a:r>
              <a:rPr lang="en-US" sz="3200" b="1" dirty="0" smtClean="0">
                <a:solidFill>
                  <a:schemeClr val="accent1"/>
                </a:solidFill>
              </a:rPr>
              <a:t>prison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http://landmark.salemstate.edu/images/Cau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571" y="1859398"/>
            <a:ext cx="2975429" cy="420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8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Answer the following question found under the box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area of the country would approve of the Fugitive Slave Act? What area would not approve? </a:t>
            </a:r>
          </a:p>
          <a:p>
            <a:endParaRPr lang="en-US" b="1" dirty="0"/>
          </a:p>
          <a:p>
            <a:r>
              <a:rPr lang="en-US" b="1" dirty="0" smtClean="0"/>
              <a:t>Who is the poster intended for? </a:t>
            </a:r>
          </a:p>
          <a:p>
            <a:endParaRPr lang="en-US" b="1" dirty="0"/>
          </a:p>
          <a:p>
            <a:r>
              <a:rPr lang="en-US" b="1" dirty="0" smtClean="0"/>
              <a:t>What may happen if they are caught? </a:t>
            </a:r>
          </a:p>
          <a:p>
            <a:endParaRPr lang="en-US" b="1" dirty="0"/>
          </a:p>
        </p:txBody>
      </p:sp>
      <p:pic>
        <p:nvPicPr>
          <p:cNvPr id="4" name="Picture 2" descr="http://landmark.salemstate.edu/images/Cau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921" y="2500666"/>
            <a:ext cx="2975429" cy="420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6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Fugitive slave act-Responses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0056" y="2171337"/>
            <a:ext cx="5021944" cy="44886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Northerners organized committees to send endangered African Americans to </a:t>
            </a:r>
            <a:r>
              <a:rPr lang="en-US" sz="2800" b="1" dirty="0" smtClean="0">
                <a:solidFill>
                  <a:schemeClr val="accent1"/>
                </a:solidFill>
              </a:rPr>
              <a:t>Canada</a:t>
            </a:r>
            <a:r>
              <a:rPr lang="en-US" sz="2800" dirty="0" smtClean="0"/>
              <a:t> via the Underground </a:t>
            </a:r>
            <a:r>
              <a:rPr lang="en-US" sz="2800" dirty="0" smtClean="0"/>
              <a:t>Railroad</a:t>
            </a:r>
          </a:p>
          <a:p>
            <a:r>
              <a:rPr lang="en-US" sz="2800" dirty="0"/>
              <a:t>Some Northern states passed </a:t>
            </a:r>
            <a:r>
              <a:rPr lang="en-US" sz="2800" b="1" dirty="0">
                <a:solidFill>
                  <a:schemeClr val="accent1"/>
                </a:solidFill>
              </a:rPr>
              <a:t>Personal Liberty Laws—</a:t>
            </a:r>
            <a:r>
              <a:rPr lang="en-US" sz="2800" dirty="0"/>
              <a:t>forbade the imprisonment of runaway slaves and guaranteed they would have jury trials</a:t>
            </a:r>
          </a:p>
          <a:p>
            <a:endParaRPr lang="en-US" sz="2800" dirty="0" smtClean="0"/>
          </a:p>
        </p:txBody>
      </p:sp>
      <p:pic>
        <p:nvPicPr>
          <p:cNvPr id="3074" name="Picture 2" descr="http://www.harriet-tubman.org/wp-content/uploads/2014/01/What-was-the-Underground-Railr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45" y="2031999"/>
            <a:ext cx="6941911" cy="462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55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Fugitive slave act-Responses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0056" y="2171337"/>
            <a:ext cx="5021944" cy="448860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</a:t>
            </a:r>
            <a:r>
              <a:rPr lang="en-US" sz="2800" b="1" dirty="0" smtClean="0">
                <a:solidFill>
                  <a:schemeClr val="accent1"/>
                </a:solidFill>
              </a:rPr>
              <a:t> Underground</a:t>
            </a:r>
            <a:r>
              <a:rPr lang="en-US" sz="2800" dirty="0" smtClean="0"/>
              <a:t> Railroad developed</a:t>
            </a:r>
          </a:p>
          <a:p>
            <a:r>
              <a:rPr lang="en-US" sz="2800" dirty="0" smtClean="0"/>
              <a:t>It was run </a:t>
            </a:r>
            <a:r>
              <a:rPr lang="en-US" sz="2800" dirty="0"/>
              <a:t>by </a:t>
            </a:r>
            <a:r>
              <a:rPr lang="en-US" sz="2800" b="1" dirty="0">
                <a:solidFill>
                  <a:schemeClr val="accent1"/>
                </a:solidFill>
              </a:rPr>
              <a:t>free </a:t>
            </a:r>
            <a:r>
              <a:rPr lang="en-US" sz="2800" dirty="0"/>
              <a:t>African Americans and white </a:t>
            </a:r>
            <a:r>
              <a:rPr lang="en-US" sz="2800" b="1" dirty="0">
                <a:solidFill>
                  <a:schemeClr val="accent1"/>
                </a:solidFill>
              </a:rPr>
              <a:t>conductors</a:t>
            </a:r>
            <a:r>
              <a:rPr lang="en-US" sz="2800" dirty="0"/>
              <a:t>, which hid </a:t>
            </a:r>
            <a:r>
              <a:rPr lang="en-US" sz="2800" b="1" dirty="0">
                <a:solidFill>
                  <a:schemeClr val="accent1"/>
                </a:solidFill>
              </a:rPr>
              <a:t>fugitive</a:t>
            </a:r>
            <a:r>
              <a:rPr lang="en-US" sz="2800" dirty="0"/>
              <a:t> </a:t>
            </a:r>
            <a:r>
              <a:rPr lang="en-US" sz="2800" dirty="0" smtClean="0"/>
              <a:t>slaves in secret tunnels</a:t>
            </a:r>
          </a:p>
          <a:p>
            <a:endParaRPr lang="en-US" sz="2800" dirty="0"/>
          </a:p>
          <a:p>
            <a:r>
              <a:rPr lang="en-US" sz="2800" dirty="0"/>
              <a:t>Harriet </a:t>
            </a:r>
            <a:r>
              <a:rPr lang="en-US" sz="2800" b="1" dirty="0" smtClean="0">
                <a:solidFill>
                  <a:schemeClr val="accent1"/>
                </a:solidFill>
              </a:rPr>
              <a:t>Tubman</a:t>
            </a:r>
            <a:r>
              <a:rPr lang="en-US" sz="2800" dirty="0" smtClean="0"/>
              <a:t>, known as Moses-helped </a:t>
            </a:r>
            <a:r>
              <a:rPr lang="en-US" sz="2800" dirty="0"/>
              <a:t>300+ slaves through the RR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  <p:pic>
        <p:nvPicPr>
          <p:cNvPr id="3074" name="Picture 2" descr="http://www.harriet-tubman.org/wp-content/uploads/2014/01/What-was-the-Underground-Railr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45" y="2031999"/>
            <a:ext cx="6941911" cy="462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84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Answer the following question found under the box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would the Underground Railroad need to be a secretive system? </a:t>
            </a:r>
          </a:p>
          <a:p>
            <a:r>
              <a:rPr lang="en-US" b="1" dirty="0" smtClean="0"/>
              <a:t>What might happen if slaves were caught?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745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494</TotalTime>
  <Words>833</Words>
  <Application>Microsoft Office PowerPoint</Application>
  <PresentationFormat>Widescreen</PresentationFormat>
  <Paragraphs>84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Corbel</vt:lpstr>
      <vt:lpstr>Wingdings</vt:lpstr>
      <vt:lpstr>Banded</vt:lpstr>
      <vt:lpstr>Sectionalism before war</vt:lpstr>
      <vt:lpstr>Slavery in the new territories</vt:lpstr>
      <vt:lpstr>California</vt:lpstr>
      <vt:lpstr>Answer the following question found under the box</vt:lpstr>
      <vt:lpstr>Fugitive slave act</vt:lpstr>
      <vt:lpstr>Answer the following question found under the box</vt:lpstr>
      <vt:lpstr>Fugitive slave act-Responses</vt:lpstr>
      <vt:lpstr>Fugitive slave act-Responses</vt:lpstr>
      <vt:lpstr>Answer the following question found under the box</vt:lpstr>
      <vt:lpstr>Fugitive slave act-responses</vt:lpstr>
      <vt:lpstr>Kansas-Nebraska act</vt:lpstr>
      <vt:lpstr>PowerPoint Presentation</vt:lpstr>
      <vt:lpstr>Kansas-Nebraska act</vt:lpstr>
      <vt:lpstr>Bleeding kansas</vt:lpstr>
      <vt:lpstr>Bleeding Kansas</vt:lpstr>
      <vt:lpstr>Sumner-brooks incident</vt:lpstr>
      <vt:lpstr>PowerPoint Presentation</vt:lpstr>
      <vt:lpstr>Answer the following question found under the box</vt:lpstr>
      <vt:lpstr>Dred Scott  v. Sanford</vt:lpstr>
      <vt:lpstr>Dred scott v. sanford</vt:lpstr>
      <vt:lpstr>Answer the following question found under the box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Mead, Kelly</dc:creator>
  <cp:lastModifiedBy>Edwards, Kara L.</cp:lastModifiedBy>
  <cp:revision>20</cp:revision>
  <dcterms:created xsi:type="dcterms:W3CDTF">2015-11-29T17:35:15Z</dcterms:created>
  <dcterms:modified xsi:type="dcterms:W3CDTF">2016-04-05T11:04:51Z</dcterms:modified>
</cp:coreProperties>
</file>