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61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7B2DC-299D-4331-B3B2-1A1AB0F6E87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80982D-EEEB-45E2-B1FA-BDBBB2601336}">
      <dgm:prSet custT="1"/>
      <dgm:spPr/>
      <dgm:t>
        <a:bodyPr/>
        <a:lstStyle/>
        <a:p>
          <a:pPr rtl="0"/>
          <a:r>
            <a:rPr lang="en-US" sz="1400" b="1" i="1" dirty="0" smtClean="0">
              <a:solidFill>
                <a:srgbClr val="660066"/>
              </a:solidFill>
            </a:rPr>
            <a:t>Columbian Exchange: </a:t>
          </a:r>
          <a:r>
            <a:rPr lang="en-US" sz="1400" b="1" dirty="0" smtClean="0">
              <a:solidFill>
                <a:srgbClr val="660066"/>
              </a:solidFill>
            </a:rPr>
            <a:t>interaction between the “Old World” (Europe) and “New World” (Americas).</a:t>
          </a:r>
          <a:endParaRPr lang="en-US" sz="1400" dirty="0">
            <a:solidFill>
              <a:srgbClr val="660066"/>
            </a:solidFill>
          </a:endParaRPr>
        </a:p>
      </dgm:t>
    </dgm:pt>
    <dgm:pt modelId="{D8DD6906-B7DB-4FA8-8493-2EF74CE14BCB}" type="parTrans" cxnId="{FEC237C3-2384-48B0-BBA6-F1897FC4865C}">
      <dgm:prSet/>
      <dgm:spPr/>
      <dgm:t>
        <a:bodyPr/>
        <a:lstStyle/>
        <a:p>
          <a:endParaRPr lang="en-US"/>
        </a:p>
      </dgm:t>
    </dgm:pt>
    <dgm:pt modelId="{B4E29352-0B4C-42F7-A0B0-AEC4F1A7E6BA}" type="sibTrans" cxnId="{FEC237C3-2384-48B0-BBA6-F1897FC4865C}">
      <dgm:prSet/>
      <dgm:spPr/>
      <dgm:t>
        <a:bodyPr/>
        <a:lstStyle/>
        <a:p>
          <a:endParaRPr lang="en-US"/>
        </a:p>
      </dgm:t>
    </dgm:pt>
    <dgm:pt modelId="{50F66FDC-8542-482A-BCD8-3FAF1CEEA9DC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rgbClr val="660066"/>
              </a:solidFill>
            </a:rPr>
            <a:t>Europeans brought diseases (smallpox, malaria, and measles) which wiped out thousands of Native Americans. </a:t>
          </a:r>
          <a:endParaRPr lang="en-US" sz="1200" dirty="0">
            <a:solidFill>
              <a:srgbClr val="660066"/>
            </a:solidFill>
          </a:endParaRPr>
        </a:p>
      </dgm:t>
    </dgm:pt>
    <dgm:pt modelId="{F180C990-816E-4C6A-9E40-7C29EA04BAB0}" type="parTrans" cxnId="{5F3780ED-5645-49F1-8F75-FC175900EEFE}">
      <dgm:prSet/>
      <dgm:spPr/>
      <dgm:t>
        <a:bodyPr/>
        <a:lstStyle/>
        <a:p>
          <a:endParaRPr lang="en-US"/>
        </a:p>
      </dgm:t>
    </dgm:pt>
    <dgm:pt modelId="{49F84C18-BCA8-418C-A7AA-A1BDB9361C4F}" type="sibTrans" cxnId="{5F3780ED-5645-49F1-8F75-FC175900EEFE}">
      <dgm:prSet/>
      <dgm:spPr/>
      <dgm:t>
        <a:bodyPr/>
        <a:lstStyle/>
        <a:p>
          <a:endParaRPr lang="en-US"/>
        </a:p>
      </dgm:t>
    </dgm:pt>
    <dgm:pt modelId="{7DFF8DE9-0C10-40DC-A385-AF83B658056F}">
      <dgm:prSet/>
      <dgm:spPr/>
      <dgm:t>
        <a:bodyPr/>
        <a:lstStyle/>
        <a:p>
          <a:pPr rtl="0"/>
          <a:r>
            <a:rPr lang="en-US" b="1" dirty="0" smtClean="0">
              <a:solidFill>
                <a:srgbClr val="660066"/>
              </a:solidFill>
            </a:rPr>
            <a:t>Within 50 years of Columbus’s landing, only one in 10 Native Americans still survived</a:t>
          </a:r>
          <a:r>
            <a:rPr lang="en-US" b="1" dirty="0" smtClean="0"/>
            <a:t>.</a:t>
          </a:r>
          <a:endParaRPr lang="en-US" dirty="0"/>
        </a:p>
      </dgm:t>
    </dgm:pt>
    <dgm:pt modelId="{FE3CADCA-F374-4815-8547-891FDFECB179}" type="parTrans" cxnId="{7A078751-45B7-425B-91C9-F485CBA8AED6}">
      <dgm:prSet/>
      <dgm:spPr/>
      <dgm:t>
        <a:bodyPr/>
        <a:lstStyle/>
        <a:p>
          <a:endParaRPr lang="en-US"/>
        </a:p>
      </dgm:t>
    </dgm:pt>
    <dgm:pt modelId="{F7404D21-AD0E-4BE7-881C-F86A6EDFBAC5}" type="sibTrans" cxnId="{7A078751-45B7-425B-91C9-F485CBA8AED6}">
      <dgm:prSet/>
      <dgm:spPr/>
      <dgm:t>
        <a:bodyPr/>
        <a:lstStyle/>
        <a:p>
          <a:endParaRPr lang="en-US"/>
        </a:p>
      </dgm:t>
    </dgm:pt>
    <dgm:pt modelId="{8F6CCB94-E454-4BA5-99EF-863E83654FB2}" type="pres">
      <dgm:prSet presAssocID="{8567B2DC-299D-4331-B3B2-1A1AB0F6E87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B6A7D3-622D-4459-A6B1-B42D43BC645B}" type="pres">
      <dgm:prSet presAssocID="{8567B2DC-299D-4331-B3B2-1A1AB0F6E874}" presName="arrow" presStyleLbl="bgShp" presStyleIdx="0" presStyleCnt="1" custLinFactNeighborX="12605" custLinFactNeighborY="18695"/>
      <dgm:spPr/>
    </dgm:pt>
    <dgm:pt modelId="{E12C9EB8-CC2E-4352-8D82-921EC3C11115}" type="pres">
      <dgm:prSet presAssocID="{8567B2DC-299D-4331-B3B2-1A1AB0F6E874}" presName="linearProcess" presStyleCnt="0"/>
      <dgm:spPr/>
    </dgm:pt>
    <dgm:pt modelId="{C525D55E-7E38-4F69-B784-42ECEDAE10D5}" type="pres">
      <dgm:prSet presAssocID="{1180982D-EEEB-45E2-B1FA-BDBBB260133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DCB24-B35B-41AE-A66C-F6ED220A1BD6}" type="pres">
      <dgm:prSet presAssocID="{B4E29352-0B4C-42F7-A0B0-AEC4F1A7E6BA}" presName="sibTrans" presStyleCnt="0"/>
      <dgm:spPr/>
    </dgm:pt>
    <dgm:pt modelId="{E72B85AC-5EAB-4F90-8F87-787C393AD44B}" type="pres">
      <dgm:prSet presAssocID="{50F66FDC-8542-482A-BCD8-3FAF1CEEA9D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FD5F1-B71F-4705-AF79-3777CDA1987E}" type="pres">
      <dgm:prSet presAssocID="{49F84C18-BCA8-418C-A7AA-A1BDB9361C4F}" presName="sibTrans" presStyleCnt="0"/>
      <dgm:spPr/>
    </dgm:pt>
    <dgm:pt modelId="{42821F5F-EDC4-438C-B579-E5A62CA6D1B9}" type="pres">
      <dgm:prSet presAssocID="{7DFF8DE9-0C10-40DC-A385-AF83B658056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780ED-5645-49F1-8F75-FC175900EEFE}" srcId="{8567B2DC-299D-4331-B3B2-1A1AB0F6E874}" destId="{50F66FDC-8542-482A-BCD8-3FAF1CEEA9DC}" srcOrd="1" destOrd="0" parTransId="{F180C990-816E-4C6A-9E40-7C29EA04BAB0}" sibTransId="{49F84C18-BCA8-418C-A7AA-A1BDB9361C4F}"/>
    <dgm:cxn modelId="{7A078751-45B7-425B-91C9-F485CBA8AED6}" srcId="{8567B2DC-299D-4331-B3B2-1A1AB0F6E874}" destId="{7DFF8DE9-0C10-40DC-A385-AF83B658056F}" srcOrd="2" destOrd="0" parTransId="{FE3CADCA-F374-4815-8547-891FDFECB179}" sibTransId="{F7404D21-AD0E-4BE7-881C-F86A6EDFBAC5}"/>
    <dgm:cxn modelId="{7EE6589B-A362-4745-8435-854721542977}" type="presOf" srcId="{1180982D-EEEB-45E2-B1FA-BDBBB2601336}" destId="{C525D55E-7E38-4F69-B784-42ECEDAE10D5}" srcOrd="0" destOrd="0" presId="urn:microsoft.com/office/officeart/2005/8/layout/hProcess9"/>
    <dgm:cxn modelId="{0545E92F-6664-4F3A-B87C-ED05548CF0F0}" type="presOf" srcId="{7DFF8DE9-0C10-40DC-A385-AF83B658056F}" destId="{42821F5F-EDC4-438C-B579-E5A62CA6D1B9}" srcOrd="0" destOrd="0" presId="urn:microsoft.com/office/officeart/2005/8/layout/hProcess9"/>
    <dgm:cxn modelId="{7DE28783-9B4A-4CFE-9D3F-351769807A55}" type="presOf" srcId="{8567B2DC-299D-4331-B3B2-1A1AB0F6E874}" destId="{8F6CCB94-E454-4BA5-99EF-863E83654FB2}" srcOrd="0" destOrd="0" presId="urn:microsoft.com/office/officeart/2005/8/layout/hProcess9"/>
    <dgm:cxn modelId="{FEC237C3-2384-48B0-BBA6-F1897FC4865C}" srcId="{8567B2DC-299D-4331-B3B2-1A1AB0F6E874}" destId="{1180982D-EEEB-45E2-B1FA-BDBBB2601336}" srcOrd="0" destOrd="0" parTransId="{D8DD6906-B7DB-4FA8-8493-2EF74CE14BCB}" sibTransId="{B4E29352-0B4C-42F7-A0B0-AEC4F1A7E6BA}"/>
    <dgm:cxn modelId="{B52CA74F-9770-4010-A736-A87E4C3DE4C3}" type="presOf" srcId="{50F66FDC-8542-482A-BCD8-3FAF1CEEA9DC}" destId="{E72B85AC-5EAB-4F90-8F87-787C393AD44B}" srcOrd="0" destOrd="0" presId="urn:microsoft.com/office/officeart/2005/8/layout/hProcess9"/>
    <dgm:cxn modelId="{91112467-A853-4C50-ACD1-37BABC145A03}" type="presParOf" srcId="{8F6CCB94-E454-4BA5-99EF-863E83654FB2}" destId="{62B6A7D3-622D-4459-A6B1-B42D43BC645B}" srcOrd="0" destOrd="0" presId="urn:microsoft.com/office/officeart/2005/8/layout/hProcess9"/>
    <dgm:cxn modelId="{2D938A14-FF06-4C1F-AB36-CA6782191053}" type="presParOf" srcId="{8F6CCB94-E454-4BA5-99EF-863E83654FB2}" destId="{E12C9EB8-CC2E-4352-8D82-921EC3C11115}" srcOrd="1" destOrd="0" presId="urn:microsoft.com/office/officeart/2005/8/layout/hProcess9"/>
    <dgm:cxn modelId="{A628A4CA-00A8-4E4A-8501-86344493CA99}" type="presParOf" srcId="{E12C9EB8-CC2E-4352-8D82-921EC3C11115}" destId="{C525D55E-7E38-4F69-B784-42ECEDAE10D5}" srcOrd="0" destOrd="0" presId="urn:microsoft.com/office/officeart/2005/8/layout/hProcess9"/>
    <dgm:cxn modelId="{12C66B96-948C-414B-8E70-C04E0204981D}" type="presParOf" srcId="{E12C9EB8-CC2E-4352-8D82-921EC3C11115}" destId="{09ADCB24-B35B-41AE-A66C-F6ED220A1BD6}" srcOrd="1" destOrd="0" presId="urn:microsoft.com/office/officeart/2005/8/layout/hProcess9"/>
    <dgm:cxn modelId="{939AB35C-5233-4362-B776-3D0EFA255DCA}" type="presParOf" srcId="{E12C9EB8-CC2E-4352-8D82-921EC3C11115}" destId="{E72B85AC-5EAB-4F90-8F87-787C393AD44B}" srcOrd="2" destOrd="0" presId="urn:microsoft.com/office/officeart/2005/8/layout/hProcess9"/>
    <dgm:cxn modelId="{D5C03603-18F6-4F5E-9D44-67C6BA6E1EFD}" type="presParOf" srcId="{E12C9EB8-CC2E-4352-8D82-921EC3C11115}" destId="{FDDFD5F1-B71F-4705-AF79-3777CDA1987E}" srcOrd="3" destOrd="0" presId="urn:microsoft.com/office/officeart/2005/8/layout/hProcess9"/>
    <dgm:cxn modelId="{6D2518D8-1F60-4602-B3E6-BFB6861DB52C}" type="presParOf" srcId="{E12C9EB8-CC2E-4352-8D82-921EC3C11115}" destId="{42821F5F-EDC4-438C-B579-E5A62CA6D1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B6A7D3-622D-4459-A6B1-B42D43BC645B}">
      <dsp:nvSpPr>
        <dsp:cNvPr id="0" name=""/>
        <dsp:cNvSpPr/>
      </dsp:nvSpPr>
      <dsp:spPr>
        <a:xfrm>
          <a:off x="956309" y="0"/>
          <a:ext cx="5419090" cy="4178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5D55E-7E38-4F69-B784-42ECEDAE10D5}">
      <dsp:nvSpPr>
        <dsp:cNvPr id="0" name=""/>
        <dsp:cNvSpPr/>
      </dsp:nvSpPr>
      <dsp:spPr>
        <a:xfrm>
          <a:off x="216041" y="1253489"/>
          <a:ext cx="1912620" cy="1671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>
              <a:solidFill>
                <a:srgbClr val="660066"/>
              </a:solidFill>
            </a:rPr>
            <a:t>Columbian Exchange: </a:t>
          </a:r>
          <a:r>
            <a:rPr lang="en-US" sz="1400" b="1" kern="1200" dirty="0" smtClean="0">
              <a:solidFill>
                <a:srgbClr val="660066"/>
              </a:solidFill>
            </a:rPr>
            <a:t>interaction between the “Old World” (Europe) and “New World” (Americas).</a:t>
          </a:r>
          <a:endParaRPr lang="en-US" sz="1400" kern="1200" dirty="0">
            <a:solidFill>
              <a:srgbClr val="660066"/>
            </a:solidFill>
          </a:endParaRPr>
        </a:p>
      </dsp:txBody>
      <dsp:txXfrm>
        <a:off x="216041" y="1253489"/>
        <a:ext cx="1912620" cy="1671320"/>
      </dsp:txXfrm>
    </dsp:sp>
    <dsp:sp modelId="{E72B85AC-5EAB-4F90-8F87-787C393AD44B}">
      <dsp:nvSpPr>
        <dsp:cNvPr id="0" name=""/>
        <dsp:cNvSpPr/>
      </dsp:nvSpPr>
      <dsp:spPr>
        <a:xfrm>
          <a:off x="2231389" y="1253489"/>
          <a:ext cx="1912620" cy="1671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660066"/>
              </a:solidFill>
            </a:rPr>
            <a:t>Europeans brought diseases (smallpox, malaria, and measles) which wiped out thousands of Native Americans. </a:t>
          </a:r>
          <a:endParaRPr lang="en-US" sz="1200" kern="1200" dirty="0">
            <a:solidFill>
              <a:srgbClr val="660066"/>
            </a:solidFill>
          </a:endParaRPr>
        </a:p>
      </dsp:txBody>
      <dsp:txXfrm>
        <a:off x="2231389" y="1253489"/>
        <a:ext cx="1912620" cy="1671320"/>
      </dsp:txXfrm>
    </dsp:sp>
    <dsp:sp modelId="{42821F5F-EDC4-438C-B579-E5A62CA6D1B9}">
      <dsp:nvSpPr>
        <dsp:cNvPr id="0" name=""/>
        <dsp:cNvSpPr/>
      </dsp:nvSpPr>
      <dsp:spPr>
        <a:xfrm>
          <a:off x="4246738" y="1253489"/>
          <a:ext cx="1912620" cy="1671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660066"/>
              </a:solidFill>
            </a:rPr>
            <a:t>Within 50 years of Columbus’s landing, only one in 10 Native Americans still survived</a:t>
          </a:r>
          <a:r>
            <a:rPr lang="en-US" sz="1600" b="1" kern="1200" dirty="0" smtClean="0"/>
            <a:t>.</a:t>
          </a:r>
          <a:endParaRPr lang="en-US" sz="1600" kern="1200" dirty="0"/>
        </a:p>
      </dsp:txBody>
      <dsp:txXfrm>
        <a:off x="4246738" y="1253489"/>
        <a:ext cx="1912620" cy="167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0DEB7-5B07-4220-8059-EE5BC5880D55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887E4-BF17-433F-9C75-1D2E38518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52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2156120-5FBD-4EE1-8FF3-6982805ED465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74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868E9FD-28E8-4CAF-BC95-BEB05A53513B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86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A22D1BA-C112-4333-AA46-C2EECF51F80C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18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03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back to American History 1!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Please sit in the same spots as last class.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Please have out your Activity #1 from last class.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Finish all 3 activities from the Voyages of Discovery Choice Board (44 minutes) </a:t>
            </a:r>
          </a:p>
          <a:p>
            <a:r>
              <a:rPr lang="en-US" sz="3600" b="1" dirty="0" smtClean="0"/>
              <a:t>Colombian Exchange Notes/Sort (20 minutes) </a:t>
            </a:r>
          </a:p>
          <a:p>
            <a:r>
              <a:rPr lang="en-US" sz="3600" b="1" dirty="0" smtClean="0"/>
              <a:t>Invasive Species Articles (20 minutes) </a:t>
            </a:r>
          </a:p>
          <a:p>
            <a:r>
              <a:rPr lang="en-US" sz="3600" b="1" dirty="0" smtClean="0"/>
              <a:t>Exit Ticket (6 minutes)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71C51F5-123B-439F-AB30-8DBA444166D3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676400" y="304801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5364" name="Picture 3" descr="ex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74939"/>
            <a:ext cx="3771900" cy="36970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965200" y="4772025"/>
            <a:ext cx="3606800" cy="738664"/>
          </a:xfrm>
          <a:prstGeom prst="rect">
            <a:avLst/>
          </a:prstGeom>
          <a:solidFill>
            <a:srgbClr val="D6E3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Spanish sailors unloaded various European goods in the New World. 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674247353"/>
              </p:ext>
            </p:extLst>
          </p:nvPr>
        </p:nvGraphicFramePr>
        <p:xfrm>
          <a:off x="5029200" y="990600"/>
          <a:ext cx="63754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7620000" cy="528638"/>
          </a:xfrm>
          <a:prstGeom prst="rect">
            <a:avLst/>
          </a:prstGeom>
          <a:gradFill rotWithShape="1">
            <a:gsLst>
              <a:gs pos="0">
                <a:srgbClr val="FCF8A2"/>
              </a:gs>
              <a:gs pos="100000">
                <a:srgbClr val="D6E3C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The “Columbian Exchange”</a:t>
            </a:r>
          </a:p>
        </p:txBody>
      </p:sp>
    </p:spTree>
    <p:extLst>
      <p:ext uri="{BB962C8B-B14F-4D97-AF65-F5344CB8AC3E}">
        <p14:creationId xmlns:p14="http://schemas.microsoft.com/office/powerpoint/2010/main" xmlns="" val="15096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2DEDAC-B287-4FFF-B09C-7A57B47BBD05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514600" y="1219201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 b="1"/>
          </a:p>
        </p:txBody>
      </p:sp>
      <p:graphicFrame>
        <p:nvGraphicFramePr>
          <p:cNvPr id="56323" name="Group 3"/>
          <p:cNvGraphicFramePr>
            <a:graphicFrameLocks noGrp="1"/>
          </p:cNvGraphicFramePr>
          <p:nvPr/>
        </p:nvGraphicFramePr>
        <p:xfrm>
          <a:off x="1752600" y="112713"/>
          <a:ext cx="8686800" cy="6599238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1658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AMERICAS RECEIVED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(New World)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COLUMBIAN EXCHANGE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EUROPE RECEIVED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(Old World)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</a:tr>
              <a:tr h="1103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FOOD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SUGAR, WHEAT, RICE, CITRUS FRUITS, TEA, COFFEE, BANANAS, OKRA, BARLEY, OATS, WINE GRAPES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6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FOOD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CORN, WHITE POTATOES, PUMPKINS, TOMATOES, CACAO, STRAWBERRIES, QUININE, TOBACCO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6C4"/>
                    </a:solidFill>
                  </a:tcPr>
                </a:tc>
              </a:tr>
              <a:tr h="960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ANIMALS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TURKEYS, GUINEA PIGS, RATTLESNAKES, BUFFALO, RACCOONS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ANIMALS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TURKEYS, GUINEA PIGS, RATTLESNAKES, BUFFALO, RACCOONS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3E1"/>
                    </a:solidFill>
                  </a:tcPr>
                </a:tc>
              </a:tr>
              <a:tr h="958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DISEASES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SMALLPOX, MEASLES,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DISEASES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SYPHILIS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FAD"/>
                    </a:solidFill>
                  </a:tcPr>
                </a:tc>
              </a:tr>
              <a:tr h="958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RELIGION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CHRISTIANITY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CFBA"/>
                    </a:solidFill>
                  </a:tcPr>
                </a:tc>
              </a:tr>
              <a:tr h="958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WEAPONS AND TOOLS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GUNS AND IRON TOOLS</a:t>
                      </a:r>
                      <a:endParaRPr kumimoji="0" lang="en-US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4E0"/>
                    </a:solidFill>
                  </a:tcPr>
                </a:tc>
              </a:tr>
            </a:tbl>
          </a:graphicData>
        </a:graphic>
      </p:graphicFrame>
      <p:sp>
        <p:nvSpPr>
          <p:cNvPr id="16418" name="Line 33"/>
          <p:cNvSpPr>
            <a:spLocks noChangeShapeType="1"/>
          </p:cNvSpPr>
          <p:nvPr/>
        </p:nvSpPr>
        <p:spPr bwMode="auto">
          <a:xfrm>
            <a:off x="5410200" y="41910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>
            <a:off x="5410200" y="3124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5"/>
          <p:cNvSpPr>
            <a:spLocks noChangeShapeType="1"/>
          </p:cNvSpPr>
          <p:nvPr/>
        </p:nvSpPr>
        <p:spPr bwMode="auto">
          <a:xfrm>
            <a:off x="5410200" y="20574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6"/>
          <p:cNvSpPr>
            <a:spLocks noChangeShapeType="1"/>
          </p:cNvSpPr>
          <p:nvPr/>
        </p:nvSpPr>
        <p:spPr bwMode="auto">
          <a:xfrm>
            <a:off x="5486400" y="5334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37"/>
          <p:cNvSpPr>
            <a:spLocks noChangeShapeType="1"/>
          </p:cNvSpPr>
          <p:nvPr/>
        </p:nvSpPr>
        <p:spPr bwMode="auto">
          <a:xfrm>
            <a:off x="5486400" y="6248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5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A09BB98-6F4E-46F0-B668-72408D146001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60400" y="1066800"/>
            <a:ext cx="5664200" cy="3362459"/>
          </a:xfrm>
          <a:prstGeom prst="rect">
            <a:avLst/>
          </a:prstGeom>
          <a:gradFill rotWithShape="1">
            <a:gsLst>
              <a:gs pos="0">
                <a:srgbClr val="DCDBDA"/>
              </a:gs>
              <a:gs pos="100000">
                <a:srgbClr val="EDDBD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700" b="1" dirty="0">
                <a:solidFill>
                  <a:schemeClr val="accent1"/>
                </a:solidFill>
              </a:rPr>
              <a:t>Prior to European arrival as many as 50 million people lived in the Americas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700" b="1" dirty="0">
                <a:solidFill>
                  <a:schemeClr val="accent1"/>
                </a:solidFill>
              </a:rPr>
              <a:t>Although smallpox, measles, and influenza were widespread throughout Europe, the disease had never infested North and South America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700" b="1" dirty="0">
                <a:solidFill>
                  <a:schemeClr val="accent1"/>
                </a:solidFill>
              </a:rPr>
              <a:t>It is believed that as many as 90 percent of the native population was wiped out within 75 years of contact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1700" b="1" dirty="0">
                <a:solidFill>
                  <a:schemeClr val="accent1"/>
                </a:solidFill>
              </a:rPr>
              <a:t>Disease contributed greatly to European dominance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676400" y="82551"/>
            <a:ext cx="8686800" cy="803275"/>
          </a:xfrm>
          <a:prstGeom prst="rect">
            <a:avLst/>
          </a:prstGeom>
          <a:solidFill>
            <a:srgbClr val="EDDBD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300" b="1" dirty="0">
                <a:solidFill>
                  <a:schemeClr val="bg1"/>
                </a:solidFill>
              </a:rPr>
              <a:t>Disease played a major role in the colonizer’s success</a:t>
            </a:r>
          </a:p>
        </p:txBody>
      </p:sp>
      <p:pic>
        <p:nvPicPr>
          <p:cNvPr id="17413" name="Picture 4" descr="aztec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8299" y="1409700"/>
            <a:ext cx="4761395" cy="3416301"/>
          </a:xfrm>
          <a:prstGeom prst="rect">
            <a:avLst/>
          </a:prstGeom>
          <a:solidFill>
            <a:srgbClr val="FCF8A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60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the article about an invasive species in North America. </a:t>
            </a:r>
          </a:p>
          <a:p>
            <a:endParaRPr lang="en-US" sz="2800" dirty="0" smtClean="0"/>
          </a:p>
          <a:p>
            <a:r>
              <a:rPr lang="en-US" sz="2800" dirty="0" smtClean="0"/>
              <a:t>Answer the questions in the box titled “Article #1”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On the back of your articles sheet, answer the following questions in at least 1 paragraph (5-7 sentences):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How </a:t>
            </a:r>
            <a:r>
              <a:rPr lang="en-US" sz="2000" b="1" dirty="0" smtClean="0"/>
              <a:t>can invasive species </a:t>
            </a:r>
            <a:r>
              <a:rPr lang="en-US" sz="2000" b="1" dirty="0" smtClean="0"/>
              <a:t>(</a:t>
            </a:r>
            <a:r>
              <a:rPr lang="en-US" sz="2000" b="1" dirty="0" smtClean="0"/>
              <a:t>think plant, animal, disease) affect your every </a:t>
            </a:r>
            <a:r>
              <a:rPr lang="en-US" sz="2000" b="1" dirty="0" smtClean="0"/>
              <a:t>day </a:t>
            </a:r>
            <a:r>
              <a:rPr lang="en-US" sz="2000" b="1" dirty="0" smtClean="0"/>
              <a:t>life? Think about things we discussed in </a:t>
            </a:r>
            <a:r>
              <a:rPr lang="en-US" sz="2000" b="1" dirty="0" smtClean="0"/>
              <a:t>class </a:t>
            </a:r>
            <a:r>
              <a:rPr lang="en-US" sz="2000" b="1" dirty="0" smtClean="0"/>
              <a:t>today that are not native to our country.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Has </a:t>
            </a:r>
            <a:r>
              <a:rPr lang="en-US" sz="2000" b="1" dirty="0" smtClean="0"/>
              <a:t>the introduction of new species </a:t>
            </a:r>
            <a:r>
              <a:rPr lang="en-US" sz="2000" b="1" dirty="0" smtClean="0"/>
              <a:t>throughout </a:t>
            </a:r>
            <a:r>
              <a:rPr lang="en-US" sz="2000" b="1" dirty="0" smtClean="0"/>
              <a:t>the world helped our hurt different </a:t>
            </a:r>
          </a:p>
          <a:p>
            <a:pPr>
              <a:buNone/>
            </a:pPr>
            <a:r>
              <a:rPr lang="en-US" sz="2000" b="1" dirty="0" smtClean="0"/>
              <a:t>societies</a:t>
            </a:r>
            <a:r>
              <a:rPr lang="en-US" sz="2000" b="1" dirty="0" smtClean="0"/>
              <a:t>? Why?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</TotalTime>
  <Words>408</Words>
  <Application>Microsoft Office PowerPoint</Application>
  <PresentationFormat>Custom</PresentationFormat>
  <Paragraphs>60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Savon</vt:lpstr>
      <vt:lpstr>Slide 1</vt:lpstr>
      <vt:lpstr>Welcome back to American History 1!</vt:lpstr>
      <vt:lpstr>Today’s Goals </vt:lpstr>
      <vt:lpstr>Slide 4</vt:lpstr>
      <vt:lpstr>Slide 5</vt:lpstr>
      <vt:lpstr>Slide 6</vt:lpstr>
      <vt:lpstr>On your own</vt:lpstr>
      <vt:lpstr>Exit Ticket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Mead, Kelly</dc:creator>
  <cp:lastModifiedBy>karal.edwards</cp:lastModifiedBy>
  <cp:revision>3</cp:revision>
  <dcterms:created xsi:type="dcterms:W3CDTF">2015-09-10T10:46:07Z</dcterms:created>
  <dcterms:modified xsi:type="dcterms:W3CDTF">2015-09-30T19:02:44Z</dcterms:modified>
</cp:coreProperties>
</file>