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9" r:id="rId4"/>
  </p:sldIdLst>
  <p:sldSz cx="10160000" cy="7620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9CEF7-6675-4C5A-AE6D-BE2AF2EC613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FFDAF-B09F-40C8-BC5E-BACABBB28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19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83846" tIns="83846" rIns="83846" bIns="83846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897458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83846" tIns="83846" rIns="83846" bIns="83846" anchor="t" anchorCtr="0">
            <a:noAutofit/>
          </a:bodyPr>
          <a:lstStyle/>
          <a:p>
            <a:endParaRPr sz="1300"/>
          </a:p>
        </p:txBody>
      </p:sp>
    </p:spTree>
    <p:extLst>
      <p:ext uri="{BB962C8B-B14F-4D97-AF65-F5344CB8AC3E}">
        <p14:creationId xmlns:p14="http://schemas.microsoft.com/office/powerpoint/2010/main" val="1367117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83846" tIns="83846" rIns="83846" bIns="83846" anchor="t" anchorCtr="0">
            <a:noAutofit/>
          </a:bodyPr>
          <a:lstStyle/>
          <a:p>
            <a:endParaRPr sz="1300"/>
          </a:p>
        </p:txBody>
      </p:sp>
    </p:spTree>
    <p:extLst>
      <p:ext uri="{BB962C8B-B14F-4D97-AF65-F5344CB8AC3E}">
        <p14:creationId xmlns:p14="http://schemas.microsoft.com/office/powerpoint/2010/main" val="394954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83846" tIns="83846" rIns="83846" bIns="83846" anchor="t" anchorCtr="0">
            <a:noAutofit/>
          </a:bodyPr>
          <a:lstStyle/>
          <a:p>
            <a:endParaRPr sz="1300"/>
          </a:p>
        </p:txBody>
      </p:sp>
    </p:spTree>
    <p:extLst>
      <p:ext uri="{BB962C8B-B14F-4D97-AF65-F5344CB8AC3E}">
        <p14:creationId xmlns:p14="http://schemas.microsoft.com/office/powerpoint/2010/main" val="1097883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Shape 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671075"/>
            <a:ext cx="10160000" cy="13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6050" y="2131600"/>
            <a:ext cx="8426074" cy="163335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26"/>
          <p:cNvSpPr txBox="1"/>
          <p:nvPr/>
        </p:nvSpPr>
        <p:spPr>
          <a:xfrm>
            <a:off x="866050" y="2131600"/>
            <a:ext cx="8502274" cy="17095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48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7.4 Turning Points of the War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10993" y="832207"/>
            <a:ext cx="63083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7.4 Turning Points of the War</a:t>
            </a:r>
            <a:endParaRPr lang="en-US" sz="4000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Shape 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452875"/>
            <a:ext cx="10160000" cy="13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Shape 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6050" y="69725"/>
            <a:ext cx="8426074" cy="142572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866050" y="69725"/>
            <a:ext cx="8502274" cy="15019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Turning Point Battles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7325" y="1495450"/>
            <a:ext cx="8614824" cy="587052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82116" y="622147"/>
            <a:ext cx="8691025" cy="59467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32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Union splits the Confederacy at Vicksburg</a:t>
            </a:r>
          </a:p>
          <a:p>
            <a:pPr marL="381000" marR="0" lvl="0" indent="-2032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Battle of Chancellorsville</a:t>
            </a:r>
          </a:p>
          <a:p>
            <a:pPr marL="762000" marR="0" lvl="1" indent="-190500" algn="l">
              <a:lnSpc>
                <a:spcPct val="100000"/>
              </a:lnSpc>
              <a:spcBef>
                <a:spcPts val="393"/>
              </a:spcBef>
              <a:spcAft>
                <a:spcPts val="393"/>
              </a:spcAft>
              <a:buClr>
                <a:srgbClr val="333333"/>
              </a:buClr>
              <a:buSzPct val="100000"/>
              <a:buFont typeface="Courier New"/>
              <a:buChar char="o"/>
            </a:pPr>
            <a:r>
              <a:rPr lang="en-US" sz="2200" b="1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Jackson dies after being shot by his own men</a:t>
            </a:r>
          </a:p>
          <a:p>
            <a:pPr marL="762000" marR="0" lvl="1" indent="-190500" algn="l">
              <a:lnSpc>
                <a:spcPct val="100000"/>
              </a:lnSpc>
              <a:spcBef>
                <a:spcPts val="393"/>
              </a:spcBef>
              <a:spcAft>
                <a:spcPts val="393"/>
              </a:spcAft>
              <a:buClr>
                <a:srgbClr val="333333"/>
              </a:buClr>
              <a:buSzPct val="100000"/>
              <a:buFont typeface="Courier New"/>
              <a:buChar char="o"/>
            </a:pPr>
            <a:r>
              <a:rPr lang="en-US" sz="2200" b="1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Confederacy wins</a:t>
            </a:r>
          </a:p>
          <a:p>
            <a:pPr marL="381000" marR="0" lvl="0" indent="-2032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Battle of Gettysburg </a:t>
            </a:r>
          </a:p>
          <a:p>
            <a:pPr marL="762000" marR="0" lvl="1" indent="-190500" algn="l">
              <a:lnSpc>
                <a:spcPct val="100000"/>
              </a:lnSpc>
              <a:spcBef>
                <a:spcPts val="393"/>
              </a:spcBef>
              <a:spcAft>
                <a:spcPts val="393"/>
              </a:spcAft>
              <a:buClr>
                <a:srgbClr val="333333"/>
              </a:buClr>
              <a:buSzPct val="100000"/>
              <a:buFont typeface="Courier New"/>
              <a:buChar char="o"/>
            </a:pPr>
            <a:r>
              <a:rPr lang="en-US" sz="2200" b="1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Lasted a few days</a:t>
            </a:r>
          </a:p>
          <a:p>
            <a:pPr marL="762000" marR="0" lvl="1" indent="-190500" algn="l">
              <a:lnSpc>
                <a:spcPct val="100000"/>
              </a:lnSpc>
              <a:spcBef>
                <a:spcPts val="393"/>
              </a:spcBef>
              <a:spcAft>
                <a:spcPts val="393"/>
              </a:spcAft>
              <a:buClr>
                <a:srgbClr val="333333"/>
              </a:buClr>
              <a:buSzPct val="100000"/>
              <a:buFont typeface="Courier New"/>
              <a:buChar char="o"/>
            </a:pPr>
            <a:r>
              <a:rPr lang="en-US" sz="2200" b="1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Robert E. Lee defeated and forced to retreat</a:t>
            </a:r>
          </a:p>
          <a:p>
            <a:pPr marL="762000" marR="0" lvl="1" indent="-190500" algn="l">
              <a:lnSpc>
                <a:spcPct val="100000"/>
              </a:lnSpc>
              <a:spcBef>
                <a:spcPts val="393"/>
              </a:spcBef>
              <a:spcAft>
                <a:spcPts val="393"/>
              </a:spcAft>
              <a:buClr>
                <a:srgbClr val="333333"/>
              </a:buClr>
              <a:buSzPct val="100000"/>
              <a:buFont typeface="Courier New"/>
              <a:buChar char="o"/>
            </a:pPr>
            <a:r>
              <a:rPr lang="en-US" sz="2200" b="1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50,000 dead and wounded—over half Confederates</a:t>
            </a:r>
          </a:p>
          <a:p>
            <a:pPr marL="762000" marR="0" lvl="1" indent="-190500" algn="l">
              <a:lnSpc>
                <a:spcPct val="100000"/>
              </a:lnSpc>
              <a:spcBef>
                <a:spcPts val="393"/>
              </a:spcBef>
              <a:spcAft>
                <a:spcPts val="393"/>
              </a:spcAft>
              <a:buClr>
                <a:srgbClr val="333333"/>
              </a:buClr>
              <a:buSzPct val="100000"/>
              <a:buFont typeface="Courier New"/>
              <a:buChar char="o"/>
            </a:pPr>
            <a:r>
              <a:rPr lang="en-US" sz="2200" b="1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Gettysburg Address—Lincoln</a:t>
            </a:r>
          </a:p>
          <a:p>
            <a:pPr marL="1143000" marR="0" lvl="2" indent="-177800" algn="l">
              <a:lnSpc>
                <a:spcPct val="100000"/>
              </a:lnSpc>
              <a:spcBef>
                <a:spcPts val="396"/>
              </a:spcBef>
              <a:spcAft>
                <a:spcPts val="396"/>
              </a:spcAft>
              <a:buClr>
                <a:srgbClr val="333333"/>
              </a:buClr>
              <a:buSzPct val="100000"/>
              <a:buFont typeface="Wingdings"/>
              <a:buChar char="§"/>
            </a:pPr>
            <a:r>
              <a:rPr lang="en-US" sz="2000" b="1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Describes the CW as a struggle to fulfill the DOI </a:t>
            </a:r>
          </a:p>
          <a:p>
            <a:pPr marL="381000" marR="0" lvl="0" indent="-2032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Battle of Antietam </a:t>
            </a:r>
          </a:p>
          <a:p>
            <a:pPr marL="762000" marR="0" lvl="1" indent="-190500" algn="l">
              <a:lnSpc>
                <a:spcPct val="100000"/>
              </a:lnSpc>
              <a:spcBef>
                <a:spcPts val="393"/>
              </a:spcBef>
              <a:spcAft>
                <a:spcPts val="393"/>
              </a:spcAft>
              <a:buClr>
                <a:srgbClr val="333333"/>
              </a:buClr>
              <a:buSzPct val="100000"/>
              <a:buFont typeface="Courier New"/>
              <a:buChar char="o"/>
            </a:pPr>
            <a:r>
              <a:rPr lang="en-US" sz="2200" b="1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Single most bloody day during the CW—23,000 dead or wounded</a:t>
            </a:r>
          </a:p>
          <a:p>
            <a:pPr marL="381000" marR="0" lvl="0" indent="-2032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Lee retreats but Union deaths outnumber Confederate</a:t>
            </a:r>
            <a:r>
              <a:rPr lang="en-US" sz="24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452875"/>
            <a:ext cx="10160000" cy="13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6050" y="69725"/>
            <a:ext cx="8426074" cy="1425725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866050" y="69725"/>
            <a:ext cx="8502274" cy="15019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1864 Presidential Election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6050" y="2031975"/>
            <a:ext cx="8426074" cy="47748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866050" y="2031975"/>
            <a:ext cx="8502274" cy="48510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32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4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Union victories boost support for Lincoln</a:t>
            </a:r>
          </a:p>
          <a:p>
            <a:pPr marL="381000" marR="0" lvl="0" indent="-2032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4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Lincoln receives 212 of the 233 electoral votes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106</Words>
  <Application>Microsoft Office PowerPoint</Application>
  <PresentationFormat>Custom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Courier New</vt:lpstr>
      <vt:lpstr>Wingdings</vt:lpstr>
      <vt:lpstr>Custom Theme</vt:lpstr>
      <vt:lpstr>PowerPoint Presentation</vt:lpstr>
      <vt:lpstr>Turning Point Battles</vt:lpstr>
      <vt:lpstr>1864 Presidential Election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Edwards, Kara L.</dc:creator>
  <cp:lastModifiedBy>Edwards, Kara L.</cp:lastModifiedBy>
  <cp:revision>2</cp:revision>
  <cp:lastPrinted>2016-04-05T19:27:18Z</cp:lastPrinted>
  <dcterms:modified xsi:type="dcterms:W3CDTF">2016-04-05T20:27:22Z</dcterms:modified>
</cp:coreProperties>
</file>