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3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0160000" cy="7620000"/>
  <p:notesSz cx="7620000" cy="10160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21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5176645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350002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17155033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4955260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1414215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914400" y="3048000"/>
            <a:ext cx="8331200" cy="1219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1828800" y="4572000"/>
            <a:ext cx="6502399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SzPct val="100000"/>
              <a:defRPr sz="3200"/>
            </a:lvl1pPr>
            <a:lvl2pPr lvl="1" algn="ctr">
              <a:spcBef>
                <a:spcPts val="0"/>
              </a:spcBef>
              <a:buSzPct val="100000"/>
              <a:defRPr sz="3200"/>
            </a:lvl2pPr>
            <a:lvl3pPr lvl="2" algn="ctr">
              <a:spcBef>
                <a:spcPts val="0"/>
              </a:spcBef>
              <a:buSzPct val="100000"/>
              <a:defRPr sz="3200"/>
            </a:lvl3pPr>
            <a:lvl4pPr lvl="3" algn="ctr">
              <a:spcBef>
                <a:spcPts val="0"/>
              </a:spcBef>
              <a:buSzPct val="100000"/>
              <a:defRPr sz="3200"/>
            </a:lvl4pPr>
            <a:lvl5pPr lvl="4" algn="ctr">
              <a:spcBef>
                <a:spcPts val="0"/>
              </a:spcBef>
              <a:buSzPct val="100000"/>
              <a:defRPr sz="3200"/>
            </a:lvl5pPr>
            <a:lvl6pPr lvl="5" algn="ctr">
              <a:spcBef>
                <a:spcPts val="0"/>
              </a:spcBef>
              <a:buSzPct val="100000"/>
              <a:defRPr sz="3200"/>
            </a:lvl6pPr>
            <a:lvl7pPr lvl="6" algn="ctr">
              <a:spcBef>
                <a:spcPts val="0"/>
              </a:spcBef>
              <a:buSzPct val="100000"/>
              <a:defRPr sz="3200"/>
            </a:lvl7pPr>
            <a:lvl8pPr lvl="7" algn="ctr">
              <a:spcBef>
                <a:spcPts val="0"/>
              </a:spcBef>
              <a:buSzPct val="100000"/>
              <a:defRPr sz="3200"/>
            </a:lvl8pPr>
            <a:lvl9pPr lvl="8" algn="ctr">
              <a:spcBef>
                <a:spcPts val="0"/>
              </a:spcBef>
              <a:buSzPct val="100000"/>
              <a:defRPr sz="3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550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99224"/>
              <a:defRPr sz="4266"/>
            </a:lvl1pPr>
            <a:lvl2pPr lvl="1">
              <a:spcBef>
                <a:spcPts val="0"/>
              </a:spcBef>
              <a:buSzPct val="99224"/>
              <a:defRPr sz="4266"/>
            </a:lvl2pPr>
            <a:lvl3pPr lvl="2">
              <a:spcBef>
                <a:spcPts val="0"/>
              </a:spcBef>
              <a:buSzPct val="99224"/>
              <a:defRPr sz="4266"/>
            </a:lvl3pPr>
            <a:lvl4pPr lvl="3">
              <a:spcBef>
                <a:spcPts val="0"/>
              </a:spcBef>
              <a:buSzPct val="99224"/>
              <a:defRPr sz="4266"/>
            </a:lvl4pPr>
            <a:lvl5pPr lvl="4">
              <a:spcBef>
                <a:spcPts val="0"/>
              </a:spcBef>
              <a:buSzPct val="99224"/>
              <a:defRPr sz="4266"/>
            </a:lvl5pPr>
            <a:lvl6pPr lvl="5">
              <a:spcBef>
                <a:spcPts val="0"/>
              </a:spcBef>
              <a:buSzPct val="99224"/>
              <a:defRPr sz="4266"/>
            </a:lvl6pPr>
            <a:lvl7pPr lvl="6">
              <a:spcBef>
                <a:spcPts val="0"/>
              </a:spcBef>
              <a:buSzPct val="99224"/>
              <a:defRPr sz="4266"/>
            </a:lvl7pPr>
            <a:lvl8pPr lvl="7">
              <a:spcBef>
                <a:spcPts val="0"/>
              </a:spcBef>
              <a:buSzPct val="99224"/>
              <a:defRPr sz="4266"/>
            </a:lvl8pPr>
            <a:lvl9pPr lvl="8">
              <a:spcBef>
                <a:spcPts val="0"/>
              </a:spcBef>
              <a:buSzPct val="99224"/>
              <a:defRPr sz="4266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9550400" cy="548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98765"/>
              <a:defRPr sz="2666"/>
            </a:lvl1pPr>
            <a:lvl2pPr lvl="1">
              <a:spcBef>
                <a:spcPts val="0"/>
              </a:spcBef>
              <a:buSzPct val="98765"/>
              <a:defRPr sz="2666"/>
            </a:lvl2pPr>
            <a:lvl3pPr lvl="2">
              <a:spcBef>
                <a:spcPts val="0"/>
              </a:spcBef>
              <a:buSzPct val="98765"/>
              <a:defRPr sz="2666"/>
            </a:lvl3pPr>
            <a:lvl4pPr lvl="3">
              <a:spcBef>
                <a:spcPts val="0"/>
              </a:spcBef>
              <a:buSzPct val="98765"/>
              <a:defRPr sz="2666"/>
            </a:lvl4pPr>
            <a:lvl5pPr lvl="4">
              <a:spcBef>
                <a:spcPts val="0"/>
              </a:spcBef>
              <a:buSzPct val="98765"/>
              <a:defRPr sz="2666"/>
            </a:lvl5pPr>
            <a:lvl6pPr lvl="5">
              <a:spcBef>
                <a:spcPts val="0"/>
              </a:spcBef>
              <a:buSzPct val="98765"/>
              <a:defRPr sz="2666"/>
            </a:lvl6pPr>
            <a:lvl7pPr lvl="6">
              <a:spcBef>
                <a:spcPts val="0"/>
              </a:spcBef>
              <a:buSzPct val="98765"/>
              <a:defRPr sz="2666"/>
            </a:lvl7pPr>
            <a:lvl8pPr lvl="7">
              <a:spcBef>
                <a:spcPts val="0"/>
              </a:spcBef>
              <a:buSzPct val="98765"/>
              <a:defRPr sz="2666"/>
            </a:lvl8pPr>
            <a:lvl9pPr lvl="8">
              <a:spcBef>
                <a:spcPts val="0"/>
              </a:spcBef>
              <a:buSzPct val="98765"/>
              <a:defRPr sz="2666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550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99224"/>
              <a:defRPr sz="4266"/>
            </a:lvl1pPr>
            <a:lvl2pPr lvl="1">
              <a:spcBef>
                <a:spcPts val="0"/>
              </a:spcBef>
              <a:buSzPct val="99224"/>
              <a:defRPr sz="4266"/>
            </a:lvl2pPr>
            <a:lvl3pPr lvl="2">
              <a:spcBef>
                <a:spcPts val="0"/>
              </a:spcBef>
              <a:buSzPct val="99224"/>
              <a:defRPr sz="4266"/>
            </a:lvl3pPr>
            <a:lvl4pPr lvl="3">
              <a:spcBef>
                <a:spcPts val="0"/>
              </a:spcBef>
              <a:buSzPct val="99224"/>
              <a:defRPr sz="4266"/>
            </a:lvl4pPr>
            <a:lvl5pPr lvl="4">
              <a:spcBef>
                <a:spcPts val="0"/>
              </a:spcBef>
              <a:buSzPct val="99224"/>
              <a:defRPr sz="4266"/>
            </a:lvl5pPr>
            <a:lvl6pPr lvl="5">
              <a:spcBef>
                <a:spcPts val="0"/>
              </a:spcBef>
              <a:buSzPct val="99224"/>
              <a:defRPr sz="4266"/>
            </a:lvl6pPr>
            <a:lvl7pPr lvl="6">
              <a:spcBef>
                <a:spcPts val="0"/>
              </a:spcBef>
              <a:buSzPct val="99224"/>
              <a:defRPr sz="4266"/>
            </a:lvl7pPr>
            <a:lvl8pPr lvl="7">
              <a:spcBef>
                <a:spcPts val="0"/>
              </a:spcBef>
              <a:buSzPct val="99224"/>
              <a:defRPr sz="4266"/>
            </a:lvl8pPr>
            <a:lvl9pPr lvl="8">
              <a:spcBef>
                <a:spcPts val="0"/>
              </a:spcBef>
              <a:buSzPct val="99224"/>
              <a:defRPr sz="4266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4470399" cy="548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98765"/>
              <a:defRPr sz="2666"/>
            </a:lvl1pPr>
            <a:lvl2pPr lvl="1">
              <a:spcBef>
                <a:spcPts val="0"/>
              </a:spcBef>
              <a:buSzPct val="98765"/>
              <a:defRPr sz="2666"/>
            </a:lvl2pPr>
            <a:lvl3pPr lvl="2">
              <a:spcBef>
                <a:spcPts val="0"/>
              </a:spcBef>
              <a:buSzPct val="98765"/>
              <a:defRPr sz="2666"/>
            </a:lvl3pPr>
            <a:lvl4pPr lvl="3">
              <a:spcBef>
                <a:spcPts val="0"/>
              </a:spcBef>
              <a:buSzPct val="98765"/>
              <a:defRPr sz="2666"/>
            </a:lvl4pPr>
            <a:lvl5pPr lvl="4">
              <a:spcBef>
                <a:spcPts val="0"/>
              </a:spcBef>
              <a:buSzPct val="98765"/>
              <a:defRPr sz="2666"/>
            </a:lvl5pPr>
            <a:lvl6pPr lvl="5">
              <a:spcBef>
                <a:spcPts val="0"/>
              </a:spcBef>
              <a:buSzPct val="98765"/>
              <a:defRPr sz="2666"/>
            </a:lvl6pPr>
            <a:lvl7pPr lvl="6">
              <a:spcBef>
                <a:spcPts val="0"/>
              </a:spcBef>
              <a:buSzPct val="98765"/>
              <a:defRPr sz="2666"/>
            </a:lvl7pPr>
            <a:lvl8pPr lvl="7">
              <a:spcBef>
                <a:spcPts val="0"/>
              </a:spcBef>
              <a:buSzPct val="98765"/>
              <a:defRPr sz="2666"/>
            </a:lvl8pPr>
            <a:lvl9pPr lvl="8">
              <a:spcBef>
                <a:spcPts val="0"/>
              </a:spcBef>
              <a:buSzPct val="98765"/>
              <a:defRPr sz="2666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5384800" y="1828800"/>
            <a:ext cx="4470399" cy="548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98765"/>
              <a:defRPr sz="2666"/>
            </a:lvl1pPr>
            <a:lvl2pPr lvl="1">
              <a:spcBef>
                <a:spcPts val="0"/>
              </a:spcBef>
              <a:buSzPct val="98765"/>
              <a:defRPr sz="2666"/>
            </a:lvl2pPr>
            <a:lvl3pPr lvl="2">
              <a:spcBef>
                <a:spcPts val="0"/>
              </a:spcBef>
              <a:buSzPct val="98765"/>
              <a:defRPr sz="2666"/>
            </a:lvl3pPr>
            <a:lvl4pPr lvl="3">
              <a:spcBef>
                <a:spcPts val="0"/>
              </a:spcBef>
              <a:buSzPct val="98765"/>
              <a:defRPr sz="2666"/>
            </a:lvl4pPr>
            <a:lvl5pPr lvl="4">
              <a:spcBef>
                <a:spcPts val="0"/>
              </a:spcBef>
              <a:buSzPct val="98765"/>
              <a:defRPr sz="2666"/>
            </a:lvl5pPr>
            <a:lvl6pPr lvl="5">
              <a:spcBef>
                <a:spcPts val="0"/>
              </a:spcBef>
              <a:buSzPct val="98765"/>
              <a:defRPr sz="2666"/>
            </a:lvl6pPr>
            <a:lvl7pPr lvl="6">
              <a:spcBef>
                <a:spcPts val="0"/>
              </a:spcBef>
              <a:buSzPct val="98765"/>
              <a:defRPr sz="2666"/>
            </a:lvl7pPr>
            <a:lvl8pPr lvl="7">
              <a:spcBef>
                <a:spcPts val="0"/>
              </a:spcBef>
              <a:buSzPct val="98765"/>
              <a:defRPr sz="2666"/>
            </a:lvl8pPr>
            <a:lvl9pPr lvl="8">
              <a:spcBef>
                <a:spcPts val="0"/>
              </a:spcBef>
              <a:buSzPct val="98765"/>
              <a:defRPr sz="2666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04800" y="6705600"/>
            <a:ext cx="9550400" cy="609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SzPct val="100000"/>
              <a:defRPr sz="3200"/>
            </a:lvl1pPr>
            <a:lvl2pPr lvl="1" algn="ctr">
              <a:spcBef>
                <a:spcPts val="0"/>
              </a:spcBef>
              <a:buSzPct val="100000"/>
              <a:defRPr sz="3200"/>
            </a:lvl2pPr>
            <a:lvl3pPr lvl="2" algn="ctr">
              <a:spcBef>
                <a:spcPts val="0"/>
              </a:spcBef>
              <a:buSzPct val="100000"/>
              <a:defRPr sz="3200"/>
            </a:lvl3pPr>
            <a:lvl4pPr lvl="3" algn="ctr">
              <a:spcBef>
                <a:spcPts val="0"/>
              </a:spcBef>
              <a:buSzPct val="100000"/>
              <a:defRPr sz="3200"/>
            </a:lvl4pPr>
            <a:lvl5pPr lvl="4" algn="ctr">
              <a:spcBef>
                <a:spcPts val="0"/>
              </a:spcBef>
              <a:buSzPct val="100000"/>
              <a:defRPr sz="3200"/>
            </a:lvl5pPr>
            <a:lvl6pPr lvl="5" algn="ctr">
              <a:spcBef>
                <a:spcPts val="0"/>
              </a:spcBef>
              <a:buSzPct val="100000"/>
              <a:defRPr sz="3200"/>
            </a:lvl6pPr>
            <a:lvl7pPr lvl="6" algn="ctr">
              <a:spcBef>
                <a:spcPts val="0"/>
              </a:spcBef>
              <a:buSzPct val="100000"/>
              <a:defRPr sz="3200"/>
            </a:lvl7pPr>
            <a:lvl8pPr lvl="7" algn="ctr">
              <a:spcBef>
                <a:spcPts val="0"/>
              </a:spcBef>
              <a:buSzPct val="100000"/>
              <a:defRPr sz="3200"/>
            </a:lvl8pPr>
            <a:lvl9pPr lvl="8" algn="ctr">
              <a:spcBef>
                <a:spcPts val="0"/>
              </a:spcBef>
              <a:buSzPct val="100000"/>
              <a:defRPr sz="3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Shape 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48625" y="4196075"/>
            <a:ext cx="7995900" cy="1633350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Shape 24"/>
          <p:cNvSpPr txBox="1"/>
          <p:nvPr/>
        </p:nvSpPr>
        <p:spPr>
          <a:xfrm>
            <a:off x="548625" y="4196075"/>
            <a:ext cx="8072100" cy="170955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b" anchorCtr="0">
            <a:noAutofit/>
          </a:bodyPr>
          <a:lstStyle/>
          <a:p>
            <a:pPr marL="0" marR="0" lvl="0" indent="0" algn="l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None/>
            </a:pPr>
            <a:r>
              <a:rPr lang="en-US" sz="4800">
                <a:solidFill>
                  <a:srgbClr val="194431"/>
                </a:solidFill>
                <a:latin typeface="Arial"/>
                <a:ea typeface="Arial"/>
                <a:cs typeface="Arial"/>
                <a:sym typeface="Arial"/>
              </a:rPr>
              <a:t>7.3 Life During the War</a:t>
            </a:r>
          </a:p>
        </p:txBody>
      </p:sp>
      <p:pic>
        <p:nvPicPr>
          <p:cNvPr id="25" name="Shape 2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48625" y="5841975"/>
            <a:ext cx="7995900" cy="1097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Shape 3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1270000" y="88275"/>
            <a:ext cx="8457824" cy="1575150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-1270000" y="88275"/>
            <a:ext cx="8534025" cy="165135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None/>
            </a:pPr>
            <a:r>
              <a:rPr lang="en-US" sz="4800">
                <a:solidFill>
                  <a:srgbClr val="194431"/>
                </a:solidFill>
                <a:latin typeface="Arial"/>
                <a:ea typeface="Arial"/>
                <a:cs typeface="Arial"/>
                <a:sym typeface="Arial"/>
              </a:rPr>
              <a:t>Paying for War</a:t>
            </a:r>
          </a:p>
        </p:txBody>
      </p:sp>
      <p:pic>
        <p:nvPicPr>
          <p:cNvPr id="32" name="Shape 3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92650" y="2535000"/>
            <a:ext cx="8715374" cy="5084975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592650" y="2535000"/>
            <a:ext cx="8791575" cy="516117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381000" marR="0" lvl="0" indent="-203200" algn="l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2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Congress starts an income tax to pay for the war</a:t>
            </a:r>
          </a:p>
          <a:p>
            <a:pPr marL="381000" marR="0" lvl="0" indent="-203200" algn="l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2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Union raises tariffs</a:t>
            </a:r>
          </a:p>
          <a:p>
            <a:pPr marL="381000" marR="0" lvl="0" indent="-203200" algn="l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2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Union sold government bonds</a:t>
            </a:r>
          </a:p>
          <a:p>
            <a:pPr marL="381000" marR="0" lvl="0" indent="-203200" algn="l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2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Congress passes the Legal Tender Act in 1862</a:t>
            </a:r>
          </a:p>
          <a:p>
            <a:pPr marL="762000" marR="0" lvl="1" indent="-190500" algn="l">
              <a:lnSpc>
                <a:spcPct val="100000"/>
              </a:lnSpc>
              <a:spcBef>
                <a:spcPts val="393"/>
              </a:spcBef>
              <a:spcAft>
                <a:spcPts val="393"/>
              </a:spcAft>
              <a:buClr>
                <a:srgbClr val="FFFFFF"/>
              </a:buClr>
              <a:buSzPct val="100000"/>
              <a:buFont typeface="Courier New"/>
              <a:buChar char="o"/>
            </a:pPr>
            <a:r>
              <a:rPr lang="en-US" sz="22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Allows Treasury to issue paper money “greenbacks”—US has common currency</a:t>
            </a:r>
          </a:p>
          <a:p>
            <a:pPr marL="381000" marR="0" lvl="0" indent="-203200" algn="l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2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1862 Congress passes the Homestead Act—makes land cheap in the west</a:t>
            </a:r>
          </a:p>
          <a:p>
            <a:pPr marL="381000" marR="0" lvl="0" indent="-203200" algn="l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2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Pacific RR Act—grants land to companies to build rail lines through Union territory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14703" y="1663425"/>
            <a:ext cx="8450318" cy="4852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87547" y="1234543"/>
            <a:ext cx="9211746" cy="5863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altLang="en-US" sz="2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Congress starts an income tax to pay for the war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en-US" altLang="en-US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altLang="en-US" sz="2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Union raises tariffs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en-US" altLang="en-US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altLang="en-US" sz="2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Union sold government bonds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en-US" altLang="en-US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altLang="en-US" sz="2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Congress passes the Legal Tender Act in 1862</a:t>
            </a:r>
            <a:endParaRPr kumimoji="0" lang="en-US" altLang="en-US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kumimoji="0" lang="en-US" altLang="en-US" sz="2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Allows Treasury to issue paper money “greenbacks”—US has common currency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"/>
              <a:tabLst>
                <a:tab pos="457200" algn="l"/>
              </a:tabLst>
            </a:pPr>
            <a:endParaRPr kumimoji="0" lang="en-US" altLang="en-US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altLang="en-US" sz="2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1862 Congress passes the Homestead Act—makes land cheap in the west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en-US" altLang="en-US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altLang="en-US" sz="2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Pacific Railroad Act—grants land to companies to build rail lines through Union territory</a:t>
            </a:r>
            <a:endParaRPr kumimoji="0" lang="en-US" altLang="en-US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Shape 3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50175" y="88275"/>
            <a:ext cx="8457824" cy="1575150"/>
          </a:xfrm>
          <a:prstGeom prst="rect">
            <a:avLst/>
          </a:prstGeom>
          <a:noFill/>
          <a:ln>
            <a:noFill/>
          </a:ln>
        </p:spPr>
      </p:pic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850175" y="88275"/>
            <a:ext cx="8534025" cy="165135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None/>
            </a:pPr>
            <a:r>
              <a:rPr lang="en-US" sz="4800">
                <a:solidFill>
                  <a:srgbClr val="194431"/>
                </a:solidFill>
                <a:latin typeface="Arial"/>
                <a:ea typeface="Arial"/>
                <a:cs typeface="Arial"/>
                <a:sym typeface="Arial"/>
              </a:rPr>
              <a:t>Conscription </a:t>
            </a:r>
          </a:p>
        </p:txBody>
      </p:sp>
      <p:pic>
        <p:nvPicPr>
          <p:cNvPr id="40" name="Shape 4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50175" y="2300925"/>
            <a:ext cx="8457824" cy="4646699"/>
          </a:xfrm>
          <a:prstGeom prst="rect">
            <a:avLst/>
          </a:prstGeom>
          <a:noFill/>
          <a:ln>
            <a:noFill/>
          </a:ln>
        </p:spPr>
      </p:pic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850175" y="2300925"/>
            <a:ext cx="8534025" cy="472290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381000" marR="0" lvl="0" indent="-203200" algn="l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2400" b="1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Union needs more troops so Congress enacts conscription (the draft). </a:t>
            </a:r>
          </a:p>
          <a:p>
            <a:pPr marL="381000" marR="0" lvl="0" indent="-203200" algn="l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2400" b="1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If called you could either serve or pay $300 for a replacement (rich mans war but a poor mans fight) </a:t>
            </a:r>
          </a:p>
          <a:p>
            <a:pPr marL="381000" marR="0" lvl="0" indent="-203200" algn="l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2400" b="1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People who opposed the war were dubbed “copperheads”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171254" y="1273996"/>
            <a:ext cx="771589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/>
              <a:t>Union </a:t>
            </a:r>
            <a:r>
              <a:rPr lang="en-US" sz="3200" b="1" dirty="0"/>
              <a:t>needs more troops so Congress enacts conscription (the draft).  </a:t>
            </a:r>
            <a:endParaRPr lang="en-US" sz="3200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/>
              <a:t>If called you could either serve or pay $300 for a replacement (rich </a:t>
            </a:r>
            <a:r>
              <a:rPr lang="en-US" sz="3200" b="1" dirty="0" smtClean="0"/>
              <a:t>man’s </a:t>
            </a:r>
            <a:r>
              <a:rPr lang="en-US" sz="3200" b="1" dirty="0"/>
              <a:t>war but a poor </a:t>
            </a:r>
            <a:r>
              <a:rPr lang="en-US" sz="3200" b="1" dirty="0" smtClean="0"/>
              <a:t>man’s </a:t>
            </a:r>
            <a:r>
              <a:rPr lang="en-US" sz="3200" b="1" dirty="0"/>
              <a:t>fight)</a:t>
            </a:r>
            <a:endParaRPr lang="en-US" sz="3200" dirty="0"/>
          </a:p>
          <a:p>
            <a:endParaRPr lang="en-US" sz="3200" dirty="0"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Shape 4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50175" y="88275"/>
            <a:ext cx="8457824" cy="157515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850175" y="88275"/>
            <a:ext cx="8534025" cy="165135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None/>
            </a:pPr>
            <a:r>
              <a:rPr lang="en-US" sz="4800">
                <a:solidFill>
                  <a:srgbClr val="194431"/>
                </a:solidFill>
                <a:latin typeface="Arial"/>
                <a:ea typeface="Arial"/>
                <a:cs typeface="Arial"/>
                <a:sym typeface="Arial"/>
              </a:rPr>
              <a:t>General Information</a:t>
            </a:r>
          </a:p>
        </p:txBody>
      </p:sp>
      <p:pic>
        <p:nvPicPr>
          <p:cNvPr id="48" name="Shape 4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50175" y="2300925"/>
            <a:ext cx="8457824" cy="4646699"/>
          </a:xfrm>
          <a:prstGeom prst="rect">
            <a:avLst/>
          </a:prstGeom>
          <a:noFill/>
          <a:ln>
            <a:noFill/>
          </a:ln>
        </p:spPr>
      </p:pic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850175" y="2300925"/>
            <a:ext cx="8534025" cy="472290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381000" marR="0" lvl="0" indent="-203200" algn="l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2400" b="1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South faced major inflation of land, food and supplies. </a:t>
            </a:r>
          </a:p>
          <a:p>
            <a:pPr marL="381000" marR="0" lvl="0" indent="-203200" algn="l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2400" b="1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New weapons led to more medical techniques.</a:t>
            </a:r>
          </a:p>
          <a:p>
            <a:pPr marL="381000" marR="0" lvl="0" indent="-203200" algn="l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2400" b="1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Those injured usually got infected because they didn’t know about sanitation. </a:t>
            </a:r>
          </a:p>
          <a:p>
            <a:pPr marL="381000" marR="0" lvl="0" indent="-203200" algn="l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2400" b="1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Women kept the household and helped with the sick and wounded.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654037" y="1535213"/>
            <a:ext cx="6926299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000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People who opposed the war were dubbed “copperheads”</a:t>
            </a:r>
            <a:endParaRPr lang="en-US" altLang="en-US" sz="20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000" b="1" dirty="0" smtClean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000" b="1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South </a:t>
            </a:r>
            <a:r>
              <a:rPr lang="en-US" altLang="en-US" sz="2000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faced major inflation of land, food and supplies.</a:t>
            </a:r>
            <a:endParaRPr lang="en-US" altLang="en-US" sz="20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New weapons led to more medical techniques.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Those injured usually got infected wounds because they didn’t know about sanitation.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Custom Theme">
  <a:themeElements>
    <a:clrScheme name="blank">
      <a:dk1>
        <a:srgbClr val="000000"/>
      </a:dk1>
      <a:lt1>
        <a:srgbClr val="FFFFFF"/>
      </a:lt1>
      <a:dk2>
        <a:srgbClr val="073763"/>
      </a:dk2>
      <a:lt2>
        <a:srgbClr val="CFE2F3"/>
      </a:lt2>
      <a:accent1>
        <a:srgbClr val="404040"/>
      </a:accent1>
      <a:accent2>
        <a:srgbClr val="808080"/>
      </a:accent2>
      <a:accent3>
        <a:srgbClr val="C0C0C0"/>
      </a:accent3>
      <a:accent4>
        <a:srgbClr val="396187"/>
      </a:accent4>
      <a:accent5>
        <a:srgbClr val="6B8CAB"/>
      </a:accent5>
      <a:accent6>
        <a:srgbClr val="9DB7CF"/>
      </a:accent6>
      <a:hlink>
        <a:srgbClr val="0000EE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258</Words>
  <Application>Microsoft Office PowerPoint</Application>
  <PresentationFormat>Custom</PresentationFormat>
  <Paragraphs>41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Courier New</vt:lpstr>
      <vt:lpstr>Times New Roman</vt:lpstr>
      <vt:lpstr>Wingdings</vt:lpstr>
      <vt:lpstr>Custom Theme</vt:lpstr>
      <vt:lpstr>PowerPoint Presentation</vt:lpstr>
      <vt:lpstr>Paying for War</vt:lpstr>
      <vt:lpstr>Conscription </vt:lpstr>
      <vt:lpstr>General Information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Edwards, Kara L.</dc:creator>
  <cp:lastModifiedBy>Edwards, Kara L.</cp:lastModifiedBy>
  <cp:revision>2</cp:revision>
  <dcterms:modified xsi:type="dcterms:W3CDTF">2016-04-05T20:34:11Z</dcterms:modified>
</cp:coreProperties>
</file>