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Relationship Id="rId4" Type="http://schemas.openxmlformats.org/officeDocument/2006/relationships/image" Target="../media/image05.png"/><Relationship Id="rId10" Type="http://schemas.openxmlformats.org/officeDocument/2006/relationships/image" Target="../media/image03.png"/><Relationship Id="rId9" Type="http://schemas.openxmlformats.org/officeDocument/2006/relationships/image" Target="../media/image06.png"/><Relationship Id="rId5" Type="http://schemas.openxmlformats.org/officeDocument/2006/relationships/image" Target="../media/image00.png"/><Relationship Id="rId6" Type="http://schemas.openxmlformats.org/officeDocument/2006/relationships/image" Target="../media/image01.png"/><Relationship Id="rId7" Type="http://schemas.openxmlformats.org/officeDocument/2006/relationships/image" Target="../media/image10.png"/><Relationship Id="rId8" Type="http://schemas.openxmlformats.org/officeDocument/2006/relationships/image" Target="../media/image0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7.png"/><Relationship Id="rId4" Type="http://schemas.openxmlformats.org/officeDocument/2006/relationships/image" Target="../media/image08.png"/><Relationship Id="rId5" Type="http://schemas.openxmlformats.org/officeDocument/2006/relationships/image" Target="../media/image15.png"/><Relationship Id="rId6" Type="http://schemas.openxmlformats.org/officeDocument/2006/relationships/image" Target="../media/image11.png"/><Relationship Id="rId7" Type="http://schemas.openxmlformats.org/officeDocument/2006/relationships/image" Target="../media/image0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4.png"/><Relationship Id="rId4" Type="http://schemas.openxmlformats.org/officeDocument/2006/relationships/image" Target="../media/image08.png"/><Relationship Id="rId5" Type="http://schemas.openxmlformats.org/officeDocument/2006/relationships/image" Target="../media/image15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png"/><Relationship Id="rId4" Type="http://schemas.openxmlformats.org/officeDocument/2006/relationships/image" Target="../media/image08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0.png"/><Relationship Id="rId4" Type="http://schemas.openxmlformats.org/officeDocument/2006/relationships/image" Target="../media/image08.png"/><Relationship Id="rId5" Type="http://schemas.openxmlformats.org/officeDocument/2006/relationships/image" Target="../media/image15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4.png"/><Relationship Id="rId4" Type="http://schemas.openxmlformats.org/officeDocument/2006/relationships/image" Target="../media/image08.png"/><Relationship Id="rId5" Type="http://schemas.openxmlformats.org/officeDocument/2006/relationships/image" Target="../media/image15.png"/><Relationship Id="rId6" Type="http://schemas.openxmlformats.org/officeDocument/2006/relationships/image" Target="../media/image26.png"/><Relationship Id="rId7" Type="http://schemas.openxmlformats.org/officeDocument/2006/relationships/image" Target="../media/image31.png"/><Relationship Id="rId8" Type="http://schemas.openxmlformats.org/officeDocument/2006/relationships/image" Target="../media/image3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7.png"/><Relationship Id="rId4" Type="http://schemas.openxmlformats.org/officeDocument/2006/relationships/image" Target="../media/image08.png"/><Relationship Id="rId5" Type="http://schemas.openxmlformats.org/officeDocument/2006/relationships/image" Target="../media/image15.png"/><Relationship Id="rId6" Type="http://schemas.openxmlformats.org/officeDocument/2006/relationships/image" Target="../media/image25.png"/><Relationship Id="rId7" Type="http://schemas.openxmlformats.org/officeDocument/2006/relationships/image" Target="../media/image2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8.png"/><Relationship Id="rId4" Type="http://schemas.openxmlformats.org/officeDocument/2006/relationships/image" Target="../media/image08.png"/><Relationship Id="rId5" Type="http://schemas.openxmlformats.org/officeDocument/2006/relationships/image" Target="../media/image15.png"/><Relationship Id="rId6" Type="http://schemas.openxmlformats.org/officeDocument/2006/relationships/image" Target="../media/image30.png"/><Relationship Id="rId7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550" y="77500"/>
            <a:ext cx="10014850" cy="7435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900" y="1610325"/>
            <a:ext cx="10023924" cy="1697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900" y="1551900"/>
            <a:ext cx="10023924" cy="13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9900" y="3307375"/>
            <a:ext cx="10023924" cy="12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439325" y="3556000"/>
            <a:ext cx="7112000" cy="177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2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08000" y="1673250"/>
            <a:ext cx="9143999" cy="16333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x="508000" y="1673250"/>
            <a:ext cx="9220200" cy="1709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240"/>
              </a:spcBef>
              <a:spcAft>
                <a:spcPts val="480"/>
              </a:spcAft>
              <a:buNone/>
            </a:pPr>
            <a:r>
              <a:rPr lang="en-US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5.3 Effects of Territorial Expansion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hape 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100" y="77500"/>
            <a:ext cx="10014850" cy="743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16000" y="305150"/>
            <a:ext cx="8635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/>
          <p:nvPr>
            <p:ph type="title"/>
          </p:nvPr>
        </p:nvSpPr>
        <p:spPr>
          <a:xfrm>
            <a:off x="1016000" y="305150"/>
            <a:ext cx="8712199" cy="1346174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240"/>
              </a:spcBef>
              <a:spcAft>
                <a:spcPts val="480"/>
              </a:spcAft>
              <a:buNone/>
            </a:pPr>
            <a:r>
              <a:rPr lang="en-US" sz="4000">
                <a:solidFill>
                  <a:srgbClr val="696464"/>
                </a:solidFill>
                <a:latin typeface="Arial"/>
                <a:ea typeface="Arial"/>
                <a:cs typeface="Arial"/>
                <a:sym typeface="Arial"/>
              </a:rPr>
              <a:t>Mexico’s Territory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16000" y="1608650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>
            <p:ph idx="1" type="body"/>
          </p:nvPr>
        </p:nvSpPr>
        <p:spPr>
          <a:xfrm>
            <a:off x="1016000" y="1608650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Treaty of Guadalupe Hidalgo forced Mexico to give up the northern third of their country to the US</a:t>
            </a:r>
          </a:p>
          <a:p>
            <a:pPr indent="-203200" lvl="1" marL="762000" marR="0" algn="l">
              <a:lnSpc>
                <a:spcPct val="118181"/>
              </a:lnSpc>
              <a:spcBef>
                <a:spcPts val="396"/>
              </a:spcBef>
              <a:spcAft>
                <a:spcPts val="396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b="1"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Creates bitterness between the US and Mexico</a:t>
            </a:r>
          </a:p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1853 US buys the Gadsden Purchase—area in southern Arizona and New Mexico in order to create a railroad across the continent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Shape 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100" y="77500"/>
            <a:ext cx="10014850" cy="743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Shape 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16000" y="305150"/>
            <a:ext cx="8635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16000" y="1608650"/>
            <a:ext cx="8635999" cy="507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Shape 4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92650" y="1545150"/>
            <a:ext cx="7704650" cy="452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100" y="77500"/>
            <a:ext cx="10014850" cy="743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16000" y="305150"/>
            <a:ext cx="8635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type="title"/>
          </p:nvPr>
        </p:nvSpPr>
        <p:spPr>
          <a:xfrm>
            <a:off x="1016000" y="305150"/>
            <a:ext cx="8712199" cy="1346174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240"/>
              </a:spcBef>
              <a:spcAft>
                <a:spcPts val="480"/>
              </a:spcAft>
              <a:buNone/>
            </a:pPr>
            <a:r>
              <a:rPr lang="en-US" sz="4000">
                <a:solidFill>
                  <a:srgbClr val="696464"/>
                </a:solidFill>
                <a:latin typeface="Arial"/>
                <a:ea typeface="Arial"/>
                <a:cs typeface="Arial"/>
                <a:sym typeface="Arial"/>
              </a:rPr>
              <a:t>Wilmot Proviso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4000" y="1608650"/>
            <a:ext cx="5748325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>
            <p:ph idx="1" type="body"/>
          </p:nvPr>
        </p:nvSpPr>
        <p:spPr>
          <a:xfrm>
            <a:off x="254000" y="1608650"/>
            <a:ext cx="5824524" cy="51561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Wilmot Proviso banned slavery in any land bought from Mexico </a:t>
            </a:r>
          </a:p>
          <a:p>
            <a:pPr indent="0" lvl="0" marL="0" marR="0" algn="l">
              <a:lnSpc>
                <a:spcPct val="100000"/>
              </a:lnSpc>
              <a:spcBef>
                <a:spcPts val="369"/>
              </a:spcBef>
              <a:spcAft>
                <a:spcPts val="369"/>
              </a:spcAft>
              <a:buNone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b/c the Mexican government did not agree with slavery</a:t>
            </a:r>
          </a:p>
          <a:p>
            <a:pPr indent="-203200" lvl="0" marL="381000" marR="0" algn="l">
              <a:lnSpc>
                <a:spcPct val="119999"/>
              </a:lnSpc>
              <a:spcBef>
                <a:spcPts val="480"/>
              </a:spcBef>
              <a:spcAft>
                <a:spcPts val="48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Passed the House; not the Senate</a:t>
            </a:r>
          </a:p>
          <a:p>
            <a:pPr indent="-203200" lvl="0" marL="381000" marR="0" algn="l">
              <a:lnSpc>
                <a:spcPct val="119999"/>
              </a:lnSpc>
              <a:spcBef>
                <a:spcPts val="480"/>
              </a:spcBef>
              <a:spcAft>
                <a:spcPts val="48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Brought up in Congress for 15 years</a:t>
            </a:r>
          </a:p>
          <a:p>
            <a:pPr indent="-203200" lvl="0" marL="381000" marR="0" algn="l">
              <a:lnSpc>
                <a:spcPct val="119999"/>
              </a:lnSpc>
              <a:spcBef>
                <a:spcPts val="480"/>
              </a:spcBef>
              <a:spcAft>
                <a:spcPts val="48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Leads to increased North v. South tension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100" y="77500"/>
            <a:ext cx="10014850" cy="743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16000" y="305150"/>
            <a:ext cx="8635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>
            <p:ph type="title"/>
          </p:nvPr>
        </p:nvSpPr>
        <p:spPr>
          <a:xfrm>
            <a:off x="1016000" y="305150"/>
            <a:ext cx="8712199" cy="1346174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240"/>
              </a:spcBef>
              <a:spcAft>
                <a:spcPts val="480"/>
              </a:spcAft>
              <a:buNone/>
            </a:pPr>
            <a:r>
              <a:rPr lang="en-US" sz="4000">
                <a:solidFill>
                  <a:srgbClr val="696464"/>
                </a:solidFill>
                <a:latin typeface="Arial"/>
                <a:ea typeface="Arial"/>
                <a:cs typeface="Arial"/>
                <a:sym typeface="Arial"/>
              </a:rPr>
              <a:t>1849—California Gold Rush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16000" y="1608650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>
            <p:ph idx="1" type="body"/>
          </p:nvPr>
        </p:nvSpPr>
        <p:spPr>
          <a:xfrm>
            <a:off x="1016000" y="1608650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80,000 people who were dubbed “Forty-Niners”</a:t>
            </a:r>
          </a:p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went by land, others by ship</a:t>
            </a:r>
          </a:p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About 25,000 laborers immigrated from China to California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15200" y="3471325"/>
            <a:ext cx="2336800" cy="29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100" y="77500"/>
            <a:ext cx="10014850" cy="743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16000" y="305150"/>
            <a:ext cx="8635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16000" y="1608650"/>
            <a:ext cx="8635999" cy="507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22775" y="1107700"/>
            <a:ext cx="6914425" cy="5404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100" y="77500"/>
            <a:ext cx="10014850" cy="743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16000" y="-329825"/>
            <a:ext cx="8635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>
            <p:ph type="title"/>
          </p:nvPr>
        </p:nvSpPr>
        <p:spPr>
          <a:xfrm>
            <a:off x="1016000" y="-329825"/>
            <a:ext cx="8712199" cy="1346174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240"/>
              </a:spcBef>
              <a:spcAft>
                <a:spcPts val="480"/>
              </a:spcAft>
              <a:buNone/>
            </a:pPr>
            <a:r>
              <a:rPr lang="en-US" sz="4000">
                <a:solidFill>
                  <a:srgbClr val="696464"/>
                </a:solidFill>
                <a:latin typeface="Arial"/>
                <a:ea typeface="Arial"/>
                <a:cs typeface="Arial"/>
                <a:sym typeface="Arial"/>
              </a:rPr>
              <a:t>Mining Life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16000" y="940150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>
            <p:ph idx="1" type="body"/>
          </p:nvPr>
        </p:nvSpPr>
        <p:spPr>
          <a:xfrm>
            <a:off x="1016000" y="940150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Crowded areas left miners prone to diseases</a:t>
            </a:r>
          </a:p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Poor unless you found gold</a:t>
            </a:r>
          </a:p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Left family behind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0159999" cy="7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100" y="77500"/>
            <a:ext cx="10014850" cy="743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16000" y="305150"/>
            <a:ext cx="8635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>
            <p:ph type="title"/>
          </p:nvPr>
        </p:nvSpPr>
        <p:spPr>
          <a:xfrm>
            <a:off x="1016000" y="305150"/>
            <a:ext cx="8712199" cy="1346174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l">
              <a:lnSpc>
                <a:spcPct val="100000"/>
              </a:lnSpc>
              <a:spcBef>
                <a:spcPts val="240"/>
              </a:spcBef>
              <a:spcAft>
                <a:spcPts val="480"/>
              </a:spcAft>
              <a:buNone/>
            </a:pPr>
            <a:r>
              <a:rPr lang="en-US" sz="4000">
                <a:solidFill>
                  <a:srgbClr val="696464"/>
                </a:solidFill>
                <a:latin typeface="Arial"/>
                <a:ea typeface="Arial"/>
                <a:cs typeface="Arial"/>
                <a:sym typeface="Arial"/>
              </a:rPr>
              <a:t>Consequences of the Gold Rush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16000" y="1608650"/>
            <a:ext cx="8635999" cy="50799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>
            <p:ph idx="1" type="body"/>
          </p:nvPr>
        </p:nvSpPr>
        <p:spPr>
          <a:xfrm>
            <a:off x="1016000" y="1608650"/>
            <a:ext cx="8712199" cy="515617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Many natives died </a:t>
            </a:r>
          </a:p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Mob violence</a:t>
            </a:r>
          </a:p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Mexican Californians lost land</a:t>
            </a:r>
          </a:p>
          <a:p>
            <a:pPr indent="-215900" lvl="0" marL="381000" marR="0" algn="l">
              <a:lnSpc>
                <a:spcPct val="118181"/>
              </a:lnSpc>
              <a:spcBef>
                <a:spcPts val="436"/>
              </a:spcBef>
              <a:spcAft>
                <a:spcPts val="436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California applies for statehood but would it be free or slave? Tensions mount.</a:t>
            </a:r>
          </a:p>
          <a:p>
            <a:pPr indent="-203200" lvl="1" marL="762000" marR="0" algn="l">
              <a:lnSpc>
                <a:spcPct val="118181"/>
              </a:lnSpc>
              <a:spcBef>
                <a:spcPts val="396"/>
              </a:spcBef>
              <a:spcAft>
                <a:spcPts val="396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b="1"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Stay tuned…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