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x="1270250" y="762000"/>
            <a:ext cx="5080250" cy="380999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x="914400" y="3048000"/>
            <a:ext cx="8331200" cy="1219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x="1828800" y="4572000"/>
            <a:ext cx="6502399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304800" y="1828800"/>
            <a:ext cx="9550400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9224"/>
              <a:defRPr sz="4266"/>
            </a:lvl1pPr>
            <a:lvl2pPr lvl="1">
              <a:spcBef>
                <a:spcPts val="0"/>
              </a:spcBef>
              <a:buSzPct val="99224"/>
              <a:defRPr sz="4266"/>
            </a:lvl2pPr>
            <a:lvl3pPr lvl="2">
              <a:spcBef>
                <a:spcPts val="0"/>
              </a:spcBef>
              <a:buSzPct val="99224"/>
              <a:defRPr sz="4266"/>
            </a:lvl3pPr>
            <a:lvl4pPr lvl="3">
              <a:spcBef>
                <a:spcPts val="0"/>
              </a:spcBef>
              <a:buSzPct val="99224"/>
              <a:defRPr sz="4266"/>
            </a:lvl4pPr>
            <a:lvl5pPr lvl="4">
              <a:spcBef>
                <a:spcPts val="0"/>
              </a:spcBef>
              <a:buSzPct val="99224"/>
              <a:defRPr sz="4266"/>
            </a:lvl5pPr>
            <a:lvl6pPr lvl="5">
              <a:spcBef>
                <a:spcPts val="0"/>
              </a:spcBef>
              <a:buSzPct val="99224"/>
              <a:defRPr sz="4266"/>
            </a:lvl6pPr>
            <a:lvl7pPr lvl="6">
              <a:spcBef>
                <a:spcPts val="0"/>
              </a:spcBef>
              <a:buSzPct val="99224"/>
              <a:defRPr sz="4266"/>
            </a:lvl7pPr>
            <a:lvl8pPr lvl="7">
              <a:spcBef>
                <a:spcPts val="0"/>
              </a:spcBef>
              <a:buSzPct val="99224"/>
              <a:defRPr sz="4266"/>
            </a:lvl8pPr>
            <a:lvl9pPr lvl="8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x="30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x="5384800" y="1828800"/>
            <a:ext cx="44703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98765"/>
              <a:defRPr sz="2666"/>
            </a:lvl1pPr>
            <a:lvl2pPr lvl="1">
              <a:spcBef>
                <a:spcPts val="0"/>
              </a:spcBef>
              <a:buSzPct val="98765"/>
              <a:defRPr sz="2666"/>
            </a:lvl2pPr>
            <a:lvl3pPr lvl="2">
              <a:spcBef>
                <a:spcPts val="0"/>
              </a:spcBef>
              <a:buSzPct val="98765"/>
              <a:defRPr sz="2666"/>
            </a:lvl3pPr>
            <a:lvl4pPr lvl="3">
              <a:spcBef>
                <a:spcPts val="0"/>
              </a:spcBef>
              <a:buSzPct val="98765"/>
              <a:defRPr sz="2666"/>
            </a:lvl4pPr>
            <a:lvl5pPr lvl="4">
              <a:spcBef>
                <a:spcPts val="0"/>
              </a:spcBef>
              <a:buSzPct val="98765"/>
              <a:defRPr sz="2666"/>
            </a:lvl5pPr>
            <a:lvl6pPr lvl="5">
              <a:spcBef>
                <a:spcPts val="0"/>
              </a:spcBef>
              <a:buSzPct val="98765"/>
              <a:defRPr sz="2666"/>
            </a:lvl6pPr>
            <a:lvl7pPr lvl="6">
              <a:spcBef>
                <a:spcPts val="0"/>
              </a:spcBef>
              <a:buSzPct val="98765"/>
              <a:defRPr sz="2666"/>
            </a:lvl7pPr>
            <a:lvl8pPr lvl="7">
              <a:spcBef>
                <a:spcPts val="0"/>
              </a:spcBef>
              <a:buSzPct val="98765"/>
              <a:defRPr sz="2666"/>
            </a:lvl8pPr>
            <a:lvl9pPr lvl="8">
              <a:spcBef>
                <a:spcPts val="0"/>
              </a:spcBef>
              <a:buSzPct val="98765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idx="1" type="body"/>
          </p:nvPr>
        </p:nvSpPr>
        <p:spPr>
          <a:xfrm>
            <a:off x="304800" y="6705600"/>
            <a:ext cx="9550400" cy="60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SzPct val="100000"/>
              <a:defRPr sz="3200"/>
            </a:lvl1pPr>
            <a:lvl2pPr lvl="1" algn="ctr">
              <a:spcBef>
                <a:spcPts val="0"/>
              </a:spcBef>
              <a:buSzPct val="100000"/>
              <a:defRPr sz="3200"/>
            </a:lvl2pPr>
            <a:lvl3pPr lvl="2" algn="ctr">
              <a:spcBef>
                <a:spcPts val="0"/>
              </a:spcBef>
              <a:buSzPct val="100000"/>
              <a:defRPr sz="3200"/>
            </a:lvl3pPr>
            <a:lvl4pPr lvl="3" algn="ctr">
              <a:spcBef>
                <a:spcPts val="0"/>
              </a:spcBef>
              <a:buSzPct val="100000"/>
              <a:defRPr sz="3200"/>
            </a:lvl4pPr>
            <a:lvl5pPr lvl="4" algn="ctr">
              <a:spcBef>
                <a:spcPts val="0"/>
              </a:spcBef>
              <a:buSzPct val="100000"/>
              <a:defRPr sz="3200"/>
            </a:lvl5pPr>
            <a:lvl6pPr lvl="5" algn="ctr">
              <a:spcBef>
                <a:spcPts val="0"/>
              </a:spcBef>
              <a:buSzPct val="100000"/>
              <a:defRPr sz="3200"/>
            </a:lvl6pPr>
            <a:lvl7pPr lvl="6" algn="ctr">
              <a:spcBef>
                <a:spcPts val="0"/>
              </a:spcBef>
              <a:buSzPct val="100000"/>
              <a:defRPr sz="3200"/>
            </a:lvl7pPr>
            <a:lvl8pPr lvl="7" algn="ctr">
              <a:spcBef>
                <a:spcPts val="0"/>
              </a:spcBef>
              <a:buSzPct val="100000"/>
              <a:defRPr sz="3200"/>
            </a:lvl8pPr>
            <a:lvl9pPr lvl="8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4.png"/><Relationship Id="rId4" Type="http://schemas.openxmlformats.org/officeDocument/2006/relationships/image" Target="../media/image07.png"/><Relationship Id="rId5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Relationship Id="rId4" Type="http://schemas.openxmlformats.org/officeDocument/2006/relationships/image" Target="../media/image03.png"/><Relationship Id="rId5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6.png"/><Relationship Id="rId4" Type="http://schemas.openxmlformats.org/officeDocument/2006/relationships/image" Target="../media/image05.png"/><Relationship Id="rId5" Type="http://schemas.openxmlformats.org/officeDocument/2006/relationships/image" Target="../media/image09.png"/><Relationship Id="rId6" Type="http://schemas.openxmlformats.org/officeDocument/2006/relationships/image" Target="../media/image0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Shape 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900" y="1524000"/>
            <a:ext cx="9143999" cy="203197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x="468900" y="1524000"/>
            <a:ext cx="9220200" cy="2108174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5.2 TEXAS AND THE MEXICAN-AMERICAN WAR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0" y="3701875"/>
            <a:ext cx="7112000" cy="194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Shape 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0"/>
            <a:ext cx="9143999" cy="126997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/>
          <p:nvPr>
            <p:ph type="title"/>
          </p:nvPr>
        </p:nvSpPr>
        <p:spPr>
          <a:xfrm>
            <a:off x="508000" y="0"/>
            <a:ext cx="9220200" cy="1346174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algn="ctr">
              <a:lnSpc>
                <a:spcPct val="100000"/>
              </a:lnSpc>
              <a:spcBef>
                <a:spcPts val="234"/>
              </a:spcBef>
              <a:spcAft>
                <a:spcPts val="234"/>
              </a:spcAft>
              <a:buNone/>
            </a:pPr>
            <a:r>
              <a:rPr b="1" lang="en-US" sz="41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War</a:t>
            </a:r>
          </a:p>
        </p:txBody>
      </p:sp>
      <p:pic>
        <p:nvPicPr>
          <p:cNvPr id="32" name="Shape 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8000" y="1100650"/>
            <a:ext cx="9143999" cy="651932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>
            <p:ph idx="1" type="body"/>
          </p:nvPr>
        </p:nvSpPr>
        <p:spPr>
          <a:xfrm>
            <a:off x="508000" y="1100650"/>
            <a:ext cx="9220200" cy="6595524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rIns="38100" tIns="38100">
            <a:noAutofit/>
          </a:bodyPr>
          <a:lstStyle/>
          <a:p>
            <a:pPr indent="-165100" lvl="0" marL="381000" marR="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1844 Texas wants to become part of the US </a:t>
            </a:r>
          </a:p>
          <a:p>
            <a:pPr indent="-165100" lvl="0" marL="381000" marR="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Annexation is hot topic for 1844 presidential debate between James K. Polk (Jacksonian Democrat and slaveholder) and Henry Clay (Whig)</a:t>
            </a:r>
          </a:p>
          <a:p>
            <a:pPr indent="-165100" lvl="0" marL="381000" marR="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Polk is for annexation; Clay is not</a:t>
            </a:r>
          </a:p>
          <a:p>
            <a:pPr indent="-165100" lvl="0" marL="381000" marR="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Polk promises to fight Britain for Oregon Territory for the North and get Texas for the South.</a:t>
            </a:r>
          </a:p>
          <a:p>
            <a:pPr indent="-165100" lvl="0" marL="381000" marR="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Polk wins but only gets half of Oregon territory (northerners feel betrayed)</a:t>
            </a:r>
          </a:p>
          <a:p>
            <a:pPr indent="-165100" lvl="0" marL="381000" marR="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1846 Congress declares war on Mexico b/c Polk took more territory than what Mexico wanted and Mexico refused to acknowledge it.</a:t>
            </a:r>
          </a:p>
          <a:p>
            <a:pPr indent="-165100" lvl="0" marL="381000" marR="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US wins every major battle in the Mexican-American War—led by General Zachary Taylor</a:t>
            </a:r>
          </a:p>
          <a:p>
            <a:pPr indent="-165100" lvl="0" marL="381000" marR="0" algn="l">
              <a:lnSpc>
                <a:spcPct val="155555"/>
              </a:lnSpc>
              <a:spcBef>
                <a:spcPts val="533"/>
              </a:spcBef>
              <a:spcAft>
                <a:spcPts val="533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b="1" lang="en-US" sz="1800">
                <a:latin typeface="Arial"/>
                <a:ea typeface="Arial"/>
                <a:cs typeface="Arial"/>
                <a:sym typeface="Arial"/>
              </a:rPr>
              <a:t>US gets Texas, New Mexico and California—strengthening southern power in Congress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8000" y="305150"/>
            <a:ext cx="9143999" cy="12699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1100" y="3810000"/>
            <a:ext cx="4938875" cy="310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197800" y="592650"/>
            <a:ext cx="5671274" cy="380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