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png"/><Relationship Id="rId4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05.png"/><Relationship Id="rId5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png"/><Relationship Id="rId4" Type="http://schemas.openxmlformats.org/officeDocument/2006/relationships/image" Target="../media/image07.png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8650" y="1782700"/>
            <a:ext cx="6651799" cy="270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1608650" y="1782700"/>
            <a:ext cx="6728000" cy="2780800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60"/>
              </a:spcBef>
              <a:spcAft>
                <a:spcPts val="160"/>
              </a:spcAft>
              <a:buNone/>
            </a:pPr>
            <a:r>
              <a:rPr lang="en-US" sz="6000">
                <a:solidFill>
                  <a:srgbClr val="C2C58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6000">
                <a:solidFill>
                  <a:srgbClr val="C2C586"/>
                </a:solidFill>
              </a:rPr>
              <a:t>4</a:t>
            </a:r>
            <a:r>
              <a:rPr lang="en-US" sz="6000">
                <a:solidFill>
                  <a:srgbClr val="C2C586"/>
                </a:solidFill>
                <a:latin typeface="Arial"/>
                <a:ea typeface="Arial"/>
                <a:cs typeface="Arial"/>
                <a:sym typeface="Arial"/>
              </a:rPr>
              <a:t> The Anti-Slavery Movement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00" y="349975"/>
            <a:ext cx="8546350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>
            <p:ph type="title"/>
          </p:nvPr>
        </p:nvSpPr>
        <p:spPr>
          <a:xfrm>
            <a:off x="806800" y="349975"/>
            <a:ext cx="862255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Tradition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00" y="1763050"/>
            <a:ext cx="8546350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>
            <p:ph idx="1" type="body"/>
          </p:nvPr>
        </p:nvSpPr>
        <p:spPr>
          <a:xfrm>
            <a:off x="806800" y="1763050"/>
            <a:ext cx="8622550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Slaves tried to keep traditions alive through oral history and naming children after family members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Mixed African and Christian traditions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00" y="0"/>
            <a:ext cx="8546350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type="title"/>
          </p:nvPr>
        </p:nvSpPr>
        <p:spPr>
          <a:xfrm>
            <a:off x="806800" y="0"/>
            <a:ext cx="862255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Resistance and Revolt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00" y="1269975"/>
            <a:ext cx="8546350" cy="634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>
            <p:ph idx="1" type="body"/>
          </p:nvPr>
        </p:nvSpPr>
        <p:spPr>
          <a:xfrm>
            <a:off x="806800" y="1269975"/>
            <a:ext cx="8622550" cy="64261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Slave resistance existed by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Breaking tools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Outwitting overseers 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Sabotage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Running away (Underground Railroad)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Revolts</a:t>
            </a:r>
          </a:p>
          <a:p>
            <a:pPr indent="-177800" lvl="2" marL="1143000" marR="0" algn="l">
              <a:lnSpc>
                <a:spcPct val="114285"/>
              </a:lnSpc>
              <a:spcBef>
                <a:spcPts val="380"/>
              </a:spcBef>
              <a:spcAft>
                <a:spcPts val="380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9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Denmark Vesey—Charleston, SC—freedman whose plan was unfoiled; many, including Vesey were hanged </a:t>
            </a:r>
          </a:p>
          <a:p>
            <a:pPr indent="-177800" lvl="2" marL="1143000" marR="0" algn="l">
              <a:lnSpc>
                <a:spcPct val="114285"/>
              </a:lnSpc>
              <a:spcBef>
                <a:spcPts val="380"/>
              </a:spcBef>
              <a:spcAft>
                <a:spcPts val="380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9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Nat Turner—planned to attack an armory and get weapons with others. </a:t>
            </a:r>
          </a:p>
          <a:p>
            <a:pPr indent="-165100" lvl="3" marL="1524000" marR="0" algn="l">
              <a:lnSpc>
                <a:spcPct val="114285"/>
              </a:lnSpc>
              <a:spcBef>
                <a:spcPts val="405"/>
              </a:spcBef>
              <a:spcAft>
                <a:spcPts val="405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7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On the way they killed 60 people</a:t>
            </a:r>
          </a:p>
          <a:p>
            <a:pPr indent="-165100" lvl="3" marL="1524000" marR="0" algn="l">
              <a:lnSpc>
                <a:spcPct val="114285"/>
              </a:lnSpc>
              <a:spcBef>
                <a:spcPts val="405"/>
              </a:spcBef>
              <a:spcAft>
                <a:spcPts val="405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7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Stopped by a militia</a:t>
            </a:r>
          </a:p>
          <a:p>
            <a:pPr indent="-165100" lvl="3" marL="1524000" marR="0" algn="l">
              <a:lnSpc>
                <a:spcPct val="114285"/>
              </a:lnSpc>
              <a:spcBef>
                <a:spcPts val="405"/>
              </a:spcBef>
              <a:spcAft>
                <a:spcPts val="405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7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Him and his associates were executed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00" y="349975"/>
            <a:ext cx="8546350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>
            <p:ph type="title"/>
          </p:nvPr>
        </p:nvSpPr>
        <p:spPr>
          <a:xfrm>
            <a:off x="806800" y="349975"/>
            <a:ext cx="862255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Free African Americans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00" y="1763050"/>
            <a:ext cx="8546350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>
            <p:ph idx="1" type="body"/>
          </p:nvPr>
        </p:nvSpPr>
        <p:spPr>
          <a:xfrm>
            <a:off x="806800" y="1763050"/>
            <a:ext cx="8622550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Massachusetts and Pennsylvania outlaw slavery by 1840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Maryland and Virginia slaves were slowly becoming free by their owner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Free African Americans scared white people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“Back to Africa”—plan by the American Colonization Society</a:t>
            </a:r>
          </a:p>
          <a:p>
            <a:pPr indent="-177800" lvl="2" marL="1143000" marR="0" algn="l">
              <a:lnSpc>
                <a:spcPct val="114285"/>
              </a:lnSpc>
              <a:spcBef>
                <a:spcPts val="380"/>
              </a:spcBef>
              <a:spcAft>
                <a:spcPts val="380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9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ACS establishes Liberia—a colony on the west coast of Africa as a place to relocate slaves</a:t>
            </a:r>
          </a:p>
          <a:p>
            <a:pPr indent="-165100" lvl="3" marL="1524000" marR="0" algn="l">
              <a:lnSpc>
                <a:spcPct val="114285"/>
              </a:lnSpc>
              <a:spcBef>
                <a:spcPts val="405"/>
              </a:spcBef>
              <a:spcAft>
                <a:spcPts val="405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lang="en-US" sz="17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By 1830- 1,100 people were put in Liberia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00" y="349975"/>
            <a:ext cx="8546350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>
            <p:ph type="title"/>
          </p:nvPr>
        </p:nvSpPr>
        <p:spPr>
          <a:xfrm>
            <a:off x="806800" y="349975"/>
            <a:ext cx="862255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Fight Against Slavery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00" y="1763050"/>
            <a:ext cx="8546350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idx="1" type="body"/>
          </p:nvPr>
        </p:nvSpPr>
        <p:spPr>
          <a:xfrm>
            <a:off x="806800" y="1763050"/>
            <a:ext cx="8622550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1807- Slave </a:t>
            </a:r>
            <a:r>
              <a:rPr b="1" lang="en-US" sz="2400" u="sng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trade</a:t>
            </a: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outlawed 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Abolition movement begins to outlaw slavery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Famous abolitionists: 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William Lloyd Garrison</a:t>
            </a:r>
          </a:p>
          <a:p>
            <a:pPr indent="-177800" lvl="2" marL="1143000" marR="0" algn="l">
              <a:lnSpc>
                <a:spcPct val="114285"/>
              </a:lnSpc>
              <a:spcBef>
                <a:spcPts val="380"/>
              </a:spcBef>
              <a:spcAft>
                <a:spcPts val="380"/>
              </a:spcAft>
              <a:buClr>
                <a:srgbClr val="3F3F3F"/>
              </a:buClr>
              <a:buSzPct val="99999"/>
              <a:buFont typeface="Wingdings"/>
              <a:buChar char="§"/>
            </a:pPr>
            <a:r>
              <a:rPr b="1" i="1" lang="en-US" sz="19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The Liberator</a:t>
            </a:r>
            <a:r>
              <a:rPr b="1" lang="en-US" sz="19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—an anti slavery newspaper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Frederick Douglass—former slave who could read and write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American Anti-Slavery Society—over 150,000 national members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6800" y="349975"/>
            <a:ext cx="8546350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>
            <p:ph type="title"/>
          </p:nvPr>
        </p:nvSpPr>
        <p:spPr>
          <a:xfrm>
            <a:off x="806800" y="349975"/>
            <a:ext cx="862255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178"/>
              </a:spcBef>
              <a:spcAft>
                <a:spcPts val="178"/>
              </a:spcAft>
              <a:buNone/>
            </a:pPr>
            <a:r>
              <a:rPr lang="en-US" sz="5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Fight Against Abolition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00" y="1619975"/>
            <a:ext cx="8546350" cy="59999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>
            <p:ph idx="1" type="body"/>
          </p:nvPr>
        </p:nvSpPr>
        <p:spPr>
          <a:xfrm>
            <a:off x="806800" y="1619975"/>
            <a:ext cx="8622550" cy="6076199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South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Less money for the agricultural economy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Slavery is in the Bible 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North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Fear of blacks taking jobs</a:t>
            </a:r>
          </a:p>
          <a:p>
            <a:pPr indent="-190500" lvl="1" marL="762000" marR="0" algn="l">
              <a:lnSpc>
                <a:spcPct val="114285"/>
              </a:lnSpc>
              <a:spcBef>
                <a:spcPts val="398"/>
              </a:spcBef>
              <a:spcAft>
                <a:spcPts val="398"/>
              </a:spcAft>
              <a:buClr>
                <a:srgbClr val="3F3F3F"/>
              </a:buClr>
              <a:buSzPct val="99999"/>
              <a:buFont typeface="Courier New"/>
              <a:buChar char="o"/>
            </a:pPr>
            <a:r>
              <a:rPr b="1" lang="en-US" sz="219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Afraid the south would cut the cotton supply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Southern politicians urged a gag rule so nobody in Congress could talk about slavery </a:t>
            </a:r>
          </a:p>
          <a:p>
            <a:pPr indent="-203200" lvl="0" marL="381000" marR="0" algn="l">
              <a:lnSpc>
                <a:spcPct val="114285"/>
              </a:lnSpc>
              <a:spcBef>
                <a:spcPts val="457"/>
              </a:spcBef>
              <a:spcAft>
                <a:spcPts val="457"/>
              </a:spcAft>
              <a:buClr>
                <a:srgbClr val="3F3F3F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Slavery increases tensions between the North and South.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