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7.png"/><Relationship Id="rId4" Type="http://schemas.openxmlformats.org/officeDocument/2006/relationships/image" Target="../media/image09.png"/><Relationship Id="rId5" Type="http://schemas.openxmlformats.org/officeDocument/2006/relationships/image" Target="../media/image01.png"/><Relationship Id="rId6" Type="http://schemas.openxmlformats.org/officeDocument/2006/relationships/image" Target="../media/image00.png"/><Relationship Id="rId7" Type="http://schemas.openxmlformats.org/officeDocument/2006/relationships/image" Target="../media/image0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image" Target="../media/image06.png"/><Relationship Id="rId5" Type="http://schemas.openxmlformats.org/officeDocument/2006/relationships/image" Target="../media/image01.png"/><Relationship Id="rId6" Type="http://schemas.openxmlformats.org/officeDocument/2006/relationships/image" Target="../media/image02.png"/><Relationship Id="rId7" Type="http://schemas.openxmlformats.org/officeDocument/2006/relationships/image" Target="../media/image04.png"/><Relationship Id="rId8" Type="http://schemas.openxmlformats.org/officeDocument/2006/relationships/image" Target="../media/image1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06.png"/><Relationship Id="rId5" Type="http://schemas.openxmlformats.org/officeDocument/2006/relationships/image" Target="../media/image01.png"/><Relationship Id="rId6" Type="http://schemas.openxmlformats.org/officeDocument/2006/relationships/image" Target="../media/image10.png"/><Relationship Id="rId7" Type="http://schemas.openxmlformats.org/officeDocument/2006/relationships/image" Target="../media/image08.png"/><Relationship Id="rId8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06.png"/><Relationship Id="rId9" Type="http://schemas.openxmlformats.org/officeDocument/2006/relationships/image" Target="../media/image17.png"/><Relationship Id="rId5" Type="http://schemas.openxmlformats.org/officeDocument/2006/relationships/image" Target="../media/image01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5650" y="4656650"/>
            <a:ext cx="4148650" cy="1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000" y="1862650"/>
            <a:ext cx="8889975" cy="26941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635000" y="1862650"/>
            <a:ext cx="8966174" cy="2770375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1"/>
              </a:spcBef>
              <a:spcAft>
                <a:spcPts val="171"/>
              </a:spcAft>
              <a:buNone/>
            </a:pPr>
            <a:r>
              <a:rPr lang="en-US" sz="5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4.2 A Reforming Society</a:t>
            </a:r>
          </a:p>
        </p:txBody>
      </p:sp>
      <p:pic>
        <p:nvPicPr>
          <p:cNvPr id="27" name="Shape 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5000" y="4910650"/>
            <a:ext cx="8889975" cy="135465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/>
          <p:nvPr>
            <p:ph idx="1" type="subTitle"/>
          </p:nvPr>
        </p:nvSpPr>
        <p:spPr>
          <a:xfrm>
            <a:off x="635000" y="4910650"/>
            <a:ext cx="8966174" cy="143084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were the main features of the school, penitentiary, and temperance movements?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5650" y="1693325"/>
            <a:ext cx="4148650" cy="1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000" y="305150"/>
            <a:ext cx="8889975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>
            <p:ph type="title"/>
          </p:nvPr>
        </p:nvSpPr>
        <p:spPr>
          <a:xfrm>
            <a:off x="635000" y="305150"/>
            <a:ext cx="8966174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5000" y="2116650"/>
            <a:ext cx="888997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idx="1" type="body"/>
          </p:nvPr>
        </p:nvSpPr>
        <p:spPr>
          <a:xfrm>
            <a:off x="635000" y="2116650"/>
            <a:ext cx="8966174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Horace Mann creates first public schools in Massachusetts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Women become teachers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 schools and colleges are created for females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72125" y="3541075"/>
            <a:ext cx="3829050" cy="382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5650" y="1693325"/>
            <a:ext cx="4148650" cy="1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000" y="305150"/>
            <a:ext cx="8889975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 txBox="1"/>
          <p:nvPr>
            <p:ph type="title"/>
          </p:nvPr>
        </p:nvSpPr>
        <p:spPr>
          <a:xfrm>
            <a:off x="635000" y="305150"/>
            <a:ext cx="8966174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Ill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5000" y="2116650"/>
            <a:ext cx="888997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>
            <p:ph idx="1" type="body"/>
          </p:nvPr>
        </p:nvSpPr>
        <p:spPr>
          <a:xfrm>
            <a:off x="222600" y="2078550"/>
            <a:ext cx="8966099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Dorothea Dix: advocates for mental hospitals and prison reforms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fought against mental patients being placed with criminals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believed prisoners should be taught to repent and show sorrow</a:t>
            </a:r>
          </a:p>
          <a:p>
            <a:pPr indent="-203200" lvl="0" marL="3810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/>
              <a:t>2 types of reforms for penitentiaries 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urged to repent while they live in solitary confinement, work alone in their cell and exercise in individual yards</a:t>
            </a:r>
          </a:p>
          <a:p>
            <a:pPr indent="-3810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too expensive</a:t>
            </a:r>
          </a:p>
          <a:p>
            <a:pPr indent="-3810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isolation considered cruel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prisoners work with one another during the day in strict silence but slept in individual cells at night</a:t>
            </a:r>
          </a:p>
          <a:p>
            <a:pPr indent="-3810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400"/>
              <a:t>many prisons followed this model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92325" y="430300"/>
            <a:ext cx="1666875" cy="22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5650" y="1693325"/>
            <a:ext cx="4148650" cy="16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5000" y="0"/>
            <a:ext cx="8889975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type="title"/>
          </p:nvPr>
        </p:nvSpPr>
        <p:spPr>
          <a:xfrm>
            <a:off x="635000" y="0"/>
            <a:ext cx="8966174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Temperance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9850" y="1307000"/>
            <a:ext cx="8889975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>
            <p:ph idx="1" type="body"/>
          </p:nvPr>
        </p:nvSpPr>
        <p:spPr>
          <a:xfrm>
            <a:off x="489850" y="1307000"/>
            <a:ext cx="8966174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Effort to end alcohol abuse and the problems it causes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Changes with alcohol occurred after Neal Dow passes the “Maine Law” which restricts the sale of alcohol</a:t>
            </a:r>
          </a:p>
          <a:p>
            <a:pPr indent="-203200" lvl="0" marL="381000" marR="0" algn="l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alcohol means less money for federal government and citizens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4228275"/>
            <a:ext cx="2430350" cy="3391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73975" y="4487325"/>
            <a:ext cx="1837225" cy="2563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