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Relationship Id="rId4" Type="http://schemas.openxmlformats.org/officeDocument/2006/relationships/image" Target="../media/image05.png"/><Relationship Id="rId10" Type="http://schemas.openxmlformats.org/officeDocument/2006/relationships/image" Target="../media/image08.png"/><Relationship Id="rId9" Type="http://schemas.openxmlformats.org/officeDocument/2006/relationships/image" Target="../media/image03.png"/><Relationship Id="rId5" Type="http://schemas.openxmlformats.org/officeDocument/2006/relationships/image" Target="../media/image01.png"/><Relationship Id="rId6" Type="http://schemas.openxmlformats.org/officeDocument/2006/relationships/image" Target="../media/image00.png"/><Relationship Id="rId7" Type="http://schemas.openxmlformats.org/officeDocument/2006/relationships/image" Target="../media/image04.png"/><Relationship Id="rId8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7.png"/><Relationship Id="rId4" Type="http://schemas.openxmlformats.org/officeDocument/2006/relationships/image" Target="../media/image06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4.png"/><Relationship Id="rId8" Type="http://schemas.openxmlformats.org/officeDocument/2006/relationships/image" Target="../media/image0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06.png"/><Relationship Id="rId10" Type="http://schemas.openxmlformats.org/officeDocument/2006/relationships/image" Target="../media/image25.png"/><Relationship Id="rId9" Type="http://schemas.openxmlformats.org/officeDocument/2006/relationships/image" Target="../media/image17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Relationship Id="rId4" Type="http://schemas.openxmlformats.org/officeDocument/2006/relationships/image" Target="../media/image06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23.png"/><Relationship Id="rId8" Type="http://schemas.openxmlformats.org/officeDocument/2006/relationships/image" Target="../media/image2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4.png"/><Relationship Id="rId4" Type="http://schemas.openxmlformats.org/officeDocument/2006/relationships/image" Target="../media/image06.png"/><Relationship Id="rId11" Type="http://schemas.openxmlformats.org/officeDocument/2006/relationships/image" Target="../media/image19.png"/><Relationship Id="rId10" Type="http://schemas.openxmlformats.org/officeDocument/2006/relationships/image" Target="../media/image26.png"/><Relationship Id="rId9" Type="http://schemas.openxmlformats.org/officeDocument/2006/relationships/image" Target="../media/image2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27.png"/><Relationship Id="rId8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5400" y="4053400"/>
            <a:ext cx="8128000" cy="1422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6000" y="5609150"/>
            <a:ext cx="8128000" cy="76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05400" y="4053400"/>
            <a:ext cx="253999" cy="1422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5609150"/>
            <a:ext cx="253999" cy="76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54650" y="4318000"/>
            <a:ext cx="7620000" cy="110064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/>
        </p:nvSpPr>
        <p:spPr>
          <a:xfrm>
            <a:off x="1354650" y="4318000"/>
            <a:ext cx="7696199" cy="11768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4.1 A Religious Awakening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54650" y="5693825"/>
            <a:ext cx="7620000" cy="5926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>
            <p:ph idx="1" type="subTitle"/>
          </p:nvPr>
        </p:nvSpPr>
        <p:spPr>
          <a:xfrm>
            <a:off x="1354650" y="5693825"/>
            <a:ext cx="7696199" cy="6688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r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lang="en-US" sz="20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How did the Second Great Awakening affect life in the United States?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64000" y="423325"/>
            <a:ext cx="2878649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/>
        </p:nvSpPr>
        <p:spPr>
          <a:xfrm>
            <a:off x="4064000" y="423325"/>
            <a:ext cx="2954850" cy="4865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Charles Grandison Finney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70590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2699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850" y="7146875"/>
            <a:ext cx="133675" cy="2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169325"/>
            <a:ext cx="9143999" cy="110064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>
            <p:ph type="title"/>
          </p:nvPr>
        </p:nvSpPr>
        <p:spPr>
          <a:xfrm>
            <a:off x="508000" y="169325"/>
            <a:ext cx="9220200" cy="1176849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3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Second Great Awakening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8000" y="1354650"/>
            <a:ext cx="9143999" cy="584197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>
            <p:ph idx="1" type="body"/>
          </p:nvPr>
        </p:nvSpPr>
        <p:spPr>
          <a:xfrm>
            <a:off x="508000" y="1354650"/>
            <a:ext cx="9220200" cy="591817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1778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Revivalists (mostly Protestant) want to bring people back to religion in order to secure the country’s future</a:t>
            </a:r>
          </a:p>
          <a:p>
            <a:pPr indent="-1778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Began 1820s</a:t>
            </a:r>
          </a:p>
          <a:p>
            <a:pPr indent="-1778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Had campouts called revivals</a:t>
            </a:r>
          </a:p>
          <a:p>
            <a:pPr indent="-1778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Led by Charles Grandison Finney who used evangelical strategies where you use strong emotions and hope to convert people</a:t>
            </a:r>
          </a:p>
          <a:p>
            <a:pPr indent="-1778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African Americans were welcomed at many revivals but usually made their own churches</a:t>
            </a:r>
          </a:p>
          <a:p>
            <a:pPr indent="-1778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Unitarians emerge arguing God should be seen as one, not as a trinity. Also believe in a strict interpretation of the Bible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70590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2699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850" y="7146875"/>
            <a:ext cx="133675" cy="2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169325"/>
            <a:ext cx="9143999" cy="1100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8000" y="1354650"/>
            <a:ext cx="9143999" cy="54863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>
            <p:ph idx="1" type="body"/>
          </p:nvPr>
        </p:nvSpPr>
        <p:spPr>
          <a:xfrm>
            <a:off x="508000" y="1354650"/>
            <a:ext cx="92202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159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99999"/>
              <a:buFont typeface="Arial"/>
              <a:buChar char="●"/>
            </a:pPr>
            <a:r>
              <a:rPr b="1" lang="en-US" sz="2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Mormons and the Jesus Christ of Latter-day Saints are created by Joseph Smith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18000" y="5431625"/>
            <a:ext cx="2455324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4318000" y="5431625"/>
            <a:ext cx="2531525" cy="4865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Joseph Smith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46650" y="2963325"/>
            <a:ext cx="2822200" cy="11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70590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2699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850" y="7146875"/>
            <a:ext cx="133675" cy="2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169325"/>
            <a:ext cx="9143999" cy="1100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8000" y="1354650"/>
            <a:ext cx="9143999" cy="548639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>
            <p:ph idx="1" type="body"/>
          </p:nvPr>
        </p:nvSpPr>
        <p:spPr>
          <a:xfrm>
            <a:off x="508000" y="1354650"/>
            <a:ext cx="92202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159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99999"/>
              <a:buFont typeface="Arial"/>
              <a:buChar char="●"/>
            </a:pPr>
            <a:r>
              <a:rPr b="1" lang="en-US" sz="2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Catholics discriminated against because of poverty (mostly immigrants)</a:t>
            </a:r>
          </a:p>
          <a:p>
            <a:pPr indent="-2159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99999"/>
              <a:buFont typeface="Arial"/>
              <a:buChar char="●"/>
            </a:pPr>
            <a:r>
              <a:rPr b="1" lang="en-US" sz="2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Jews discriminated against for being Jews</a:t>
            </a:r>
          </a:p>
          <a:p>
            <a:pPr indent="-2159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99999"/>
              <a:buFont typeface="Arial"/>
              <a:buChar char="●"/>
            </a:pPr>
            <a:r>
              <a:rPr b="1" lang="en-US" sz="2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People tried to break away and form utopias</a:t>
            </a:r>
          </a:p>
          <a:p>
            <a:pPr indent="-196850" lvl="1" marL="762000" marR="0" algn="l">
              <a:lnSpc>
                <a:spcPct val="136842"/>
              </a:lnSpc>
              <a:spcBef>
                <a:spcPts val="402"/>
              </a:spcBef>
              <a:spcAft>
                <a:spcPts val="402"/>
              </a:spcAft>
              <a:buClr>
                <a:srgbClr val="464653"/>
              </a:buClr>
              <a:buSzPct val="99999"/>
              <a:buFont typeface="Courier New"/>
              <a:buChar char="o"/>
            </a:pPr>
            <a:r>
              <a:rPr b="1" lang="en-US" sz="2299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Famous utopia: Brook Farm (near Boston)</a:t>
            </a:r>
          </a:p>
          <a:p>
            <a:pPr indent="-177800" lvl="2" marL="1143000" marR="0" algn="l">
              <a:lnSpc>
                <a:spcPct val="136842"/>
              </a:lnSpc>
              <a:spcBef>
                <a:spcPts val="408"/>
              </a:spcBef>
              <a:spcAft>
                <a:spcPts val="408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Tried to combine physical and mental labor</a:t>
            </a:r>
          </a:p>
          <a:p>
            <a:pPr indent="-177800" lvl="2" marL="1143000" marR="0" algn="l">
              <a:lnSpc>
                <a:spcPct val="136842"/>
              </a:lnSpc>
              <a:spcBef>
                <a:spcPts val="408"/>
              </a:spcBef>
              <a:spcAft>
                <a:spcPts val="408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b="1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Lasted 6 years</a:t>
            </a:r>
          </a:p>
          <a:p>
            <a:pPr indent="-215900" lvl="0" marL="381000" marR="0" algn="l">
              <a:lnSpc>
                <a:spcPct val="136842"/>
              </a:lnSpc>
              <a:spcBef>
                <a:spcPts val="505"/>
              </a:spcBef>
              <a:spcAft>
                <a:spcPts val="505"/>
              </a:spcAft>
              <a:buClr>
                <a:srgbClr val="000000"/>
              </a:buClr>
              <a:buSzPct val="99999"/>
              <a:buFont typeface="Arial"/>
              <a:buChar char="●"/>
            </a:pPr>
            <a:r>
              <a:rPr b="1" lang="en-US" sz="2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became Transcendentalists</a:t>
            </a:r>
          </a:p>
          <a:p>
            <a:pPr indent="-196850" lvl="1" marL="762000" marR="0" algn="l">
              <a:lnSpc>
                <a:spcPct val="136842"/>
              </a:lnSpc>
              <a:spcBef>
                <a:spcPts val="402"/>
              </a:spcBef>
              <a:spcAft>
                <a:spcPts val="402"/>
              </a:spcAft>
              <a:buClr>
                <a:srgbClr val="464653"/>
              </a:buClr>
              <a:buSzPct val="99999"/>
              <a:buFont typeface="Courier New"/>
              <a:buChar char="o"/>
            </a:pPr>
            <a:r>
              <a:rPr b="1" lang="en-US" sz="2299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People could learn about the universe beyond senses</a:t>
            </a:r>
          </a:p>
          <a:p>
            <a:pPr indent="-196850" lvl="1" marL="762000" marR="0" algn="l">
              <a:lnSpc>
                <a:spcPct val="136842"/>
              </a:lnSpc>
              <a:spcBef>
                <a:spcPts val="402"/>
              </a:spcBef>
              <a:spcAft>
                <a:spcPts val="402"/>
              </a:spcAft>
              <a:buClr>
                <a:srgbClr val="464653"/>
              </a:buClr>
              <a:buSzPct val="99999"/>
              <a:buFont typeface="Courier New"/>
              <a:buChar char="o"/>
            </a:pPr>
            <a:r>
              <a:rPr b="1" lang="en-US" sz="2299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Listen to nature and your conscious</a:t>
            </a:r>
          </a:p>
          <a:p>
            <a:pPr indent="-196850" lvl="1" marL="762000" marR="0" algn="l">
              <a:lnSpc>
                <a:spcPct val="136842"/>
              </a:lnSpc>
              <a:spcBef>
                <a:spcPts val="402"/>
              </a:spcBef>
              <a:spcAft>
                <a:spcPts val="402"/>
              </a:spcAft>
              <a:buClr>
                <a:srgbClr val="464653"/>
              </a:buClr>
              <a:buSzPct val="99999"/>
              <a:buFont typeface="Courier New"/>
              <a:buChar char="o"/>
            </a:pPr>
            <a:r>
              <a:rPr b="1" lang="en-US" sz="2299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Famous: Ralph Waldo Emerson and Henry David Thoreau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70590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269975"/>
            <a:ext cx="9143999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850" y="7146875"/>
            <a:ext cx="133675" cy="2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169325"/>
            <a:ext cx="9143999" cy="1100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26000" y="1572800"/>
            <a:ext cx="2709325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4826000" y="1572800"/>
            <a:ext cx="2785525" cy="4865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Brook Farm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6475" y="1983175"/>
            <a:ext cx="2455225" cy="1535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08000" y="3810000"/>
            <a:ext cx="3527774" cy="2652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08000" y="6390800"/>
            <a:ext cx="5079999" cy="7181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508000" y="6390800"/>
            <a:ext cx="5156199" cy="7943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Brook Farm today, the white house used to be a printing house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