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160000" cy="7620000"/>
  <p:notesSz cx="7620000" cy="10160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1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280287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3623976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2830830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3834647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3332996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10705577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8091400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8693848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3740551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914400" y="3048000"/>
            <a:ext cx="83312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1828800" y="4572000"/>
            <a:ext cx="6502399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9224"/>
              <a:defRPr sz="4266"/>
            </a:lvl1pPr>
            <a:lvl2pPr lvl="1">
              <a:spcBef>
                <a:spcPts val="0"/>
              </a:spcBef>
              <a:buSzPct val="99224"/>
              <a:defRPr sz="4266"/>
            </a:lvl2pPr>
            <a:lvl3pPr lvl="2">
              <a:spcBef>
                <a:spcPts val="0"/>
              </a:spcBef>
              <a:buSzPct val="99224"/>
              <a:defRPr sz="4266"/>
            </a:lvl3pPr>
            <a:lvl4pPr lvl="3">
              <a:spcBef>
                <a:spcPts val="0"/>
              </a:spcBef>
              <a:buSzPct val="99224"/>
              <a:defRPr sz="4266"/>
            </a:lvl4pPr>
            <a:lvl5pPr lvl="4">
              <a:spcBef>
                <a:spcPts val="0"/>
              </a:spcBef>
              <a:buSzPct val="99224"/>
              <a:defRPr sz="4266"/>
            </a:lvl5pPr>
            <a:lvl6pPr lvl="5">
              <a:spcBef>
                <a:spcPts val="0"/>
              </a:spcBef>
              <a:buSzPct val="99224"/>
              <a:defRPr sz="4266"/>
            </a:lvl6pPr>
            <a:lvl7pPr lvl="6">
              <a:spcBef>
                <a:spcPts val="0"/>
              </a:spcBef>
              <a:buSzPct val="99224"/>
              <a:defRPr sz="4266"/>
            </a:lvl7pPr>
            <a:lvl8pPr lvl="7">
              <a:spcBef>
                <a:spcPts val="0"/>
              </a:spcBef>
              <a:buSzPct val="99224"/>
              <a:defRPr sz="4266"/>
            </a:lvl8pPr>
            <a:lvl9pPr lvl="8">
              <a:spcBef>
                <a:spcPts val="0"/>
              </a:spcBef>
              <a:buSzPct val="99224"/>
              <a:defRPr sz="4266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550400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9224"/>
              <a:defRPr sz="4266"/>
            </a:lvl1pPr>
            <a:lvl2pPr lvl="1">
              <a:spcBef>
                <a:spcPts val="0"/>
              </a:spcBef>
              <a:buSzPct val="99224"/>
              <a:defRPr sz="4266"/>
            </a:lvl2pPr>
            <a:lvl3pPr lvl="2">
              <a:spcBef>
                <a:spcPts val="0"/>
              </a:spcBef>
              <a:buSzPct val="99224"/>
              <a:defRPr sz="4266"/>
            </a:lvl3pPr>
            <a:lvl4pPr lvl="3">
              <a:spcBef>
                <a:spcPts val="0"/>
              </a:spcBef>
              <a:buSzPct val="99224"/>
              <a:defRPr sz="4266"/>
            </a:lvl4pPr>
            <a:lvl5pPr lvl="4">
              <a:spcBef>
                <a:spcPts val="0"/>
              </a:spcBef>
              <a:buSzPct val="99224"/>
              <a:defRPr sz="4266"/>
            </a:lvl5pPr>
            <a:lvl6pPr lvl="5">
              <a:spcBef>
                <a:spcPts val="0"/>
              </a:spcBef>
              <a:buSzPct val="99224"/>
              <a:defRPr sz="4266"/>
            </a:lvl6pPr>
            <a:lvl7pPr lvl="6">
              <a:spcBef>
                <a:spcPts val="0"/>
              </a:spcBef>
              <a:buSzPct val="99224"/>
              <a:defRPr sz="4266"/>
            </a:lvl7pPr>
            <a:lvl8pPr lvl="7">
              <a:spcBef>
                <a:spcPts val="0"/>
              </a:spcBef>
              <a:buSzPct val="99224"/>
              <a:defRPr sz="4266"/>
            </a:lvl8pPr>
            <a:lvl9pPr lvl="8">
              <a:spcBef>
                <a:spcPts val="0"/>
              </a:spcBef>
              <a:buSzPct val="99224"/>
              <a:defRPr sz="4266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538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550400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Shape 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41050" y="298075"/>
            <a:ext cx="6299200" cy="4333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Shape 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98800" y="298075"/>
            <a:ext cx="203199" cy="4318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Shape 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556000" y="5259175"/>
            <a:ext cx="6065500" cy="1165199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Shape 26"/>
          <p:cNvSpPr txBox="1"/>
          <p:nvPr/>
        </p:nvSpPr>
        <p:spPr>
          <a:xfrm>
            <a:off x="3556000" y="5259175"/>
            <a:ext cx="6141700" cy="12414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209"/>
              </a:spcBef>
              <a:spcAft>
                <a:spcPts val="209"/>
              </a:spcAft>
              <a:buNone/>
            </a:pPr>
            <a:r>
              <a:rPr lang="en-US" sz="4600">
                <a:solidFill>
                  <a:srgbClr val="990000"/>
                </a:solidFill>
                <a:latin typeface="Arial"/>
                <a:ea typeface="Arial"/>
                <a:cs typeface="Arial"/>
                <a:sym typeface="Arial"/>
              </a:rPr>
              <a:t>Government and Party Politics</a:t>
            </a:r>
          </a:p>
        </p:txBody>
      </p:sp>
      <p:pic>
        <p:nvPicPr>
          <p:cNvPr id="27" name="Shape 2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556000" y="6532875"/>
            <a:ext cx="6065500" cy="690875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Shape 28"/>
          <p:cNvSpPr txBox="1">
            <a:spLocks noGrp="1"/>
          </p:cNvSpPr>
          <p:nvPr>
            <p:ph type="subTitle" idx="1"/>
          </p:nvPr>
        </p:nvSpPr>
        <p:spPr>
          <a:xfrm>
            <a:off x="3556000" y="6532875"/>
            <a:ext cx="6141700" cy="7670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How did the debate over the role of government lead to the formation of political parties?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Shape 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013450" y="298075"/>
            <a:ext cx="1828799" cy="1828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Shape 3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7975" y="1015975"/>
            <a:ext cx="7231524" cy="1269974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507975" y="1015975"/>
            <a:ext cx="7307724" cy="13461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None/>
            </a:pPr>
            <a:r>
              <a:rPr lang="en-US" sz="3600">
                <a:solidFill>
                  <a:srgbClr val="990000"/>
                </a:solidFill>
                <a:latin typeface="Arial"/>
                <a:ea typeface="Arial"/>
                <a:cs typeface="Arial"/>
                <a:sym typeface="Arial"/>
              </a:rPr>
              <a:t>Problems for the New Country</a:t>
            </a:r>
          </a:p>
        </p:txBody>
      </p:sp>
      <p:pic>
        <p:nvPicPr>
          <p:cNvPr id="36" name="Shape 3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07975" y="2455325"/>
            <a:ext cx="7231524" cy="4351500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507975" y="2455325"/>
            <a:ext cx="7307724" cy="44277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177800" algn="l">
              <a:lnSpc>
                <a:spcPct val="100000"/>
              </a:lnSpc>
              <a:spcBef>
                <a:spcPts val="480"/>
              </a:spcBef>
              <a:spcAft>
                <a:spcPts val="48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lang="en-US" sz="2000" b="1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$52m. debt</a:t>
            </a:r>
          </a:p>
          <a:p>
            <a:pPr marL="381000" marR="0" lvl="0" indent="-177800" algn="l">
              <a:lnSpc>
                <a:spcPct val="100000"/>
              </a:lnSpc>
              <a:spcBef>
                <a:spcPts val="480"/>
              </a:spcBef>
              <a:spcAft>
                <a:spcPts val="48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lang="en-US" sz="2000" b="1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No navy</a:t>
            </a:r>
          </a:p>
          <a:p>
            <a:pPr marL="381000" marR="0" lvl="0" indent="-177800" algn="l">
              <a:lnSpc>
                <a:spcPct val="100000"/>
              </a:lnSpc>
              <a:spcBef>
                <a:spcPts val="480"/>
              </a:spcBef>
              <a:spcAft>
                <a:spcPts val="48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lang="en-US" sz="2000" b="1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400 person army</a:t>
            </a:r>
          </a:p>
          <a:p>
            <a:pPr marL="381000" marR="0" lvl="0" indent="-177800" algn="l">
              <a:lnSpc>
                <a:spcPct val="100000"/>
              </a:lnSpc>
              <a:spcBef>
                <a:spcPts val="480"/>
              </a:spcBef>
              <a:spcAft>
                <a:spcPts val="48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lang="en-US" sz="2000" b="1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Not internationally respected—no trading partners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Shape 4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013450" y="298075"/>
            <a:ext cx="1828799" cy="1828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Shape 4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7975" y="1015975"/>
            <a:ext cx="7231524" cy="1269974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507975" y="1015975"/>
            <a:ext cx="7307724" cy="13461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None/>
            </a:pPr>
            <a:r>
              <a:rPr lang="en-US" sz="3600">
                <a:solidFill>
                  <a:srgbClr val="990000"/>
                </a:solidFill>
                <a:latin typeface="Arial"/>
                <a:ea typeface="Arial"/>
                <a:cs typeface="Arial"/>
                <a:sym typeface="Arial"/>
              </a:rPr>
              <a:t>George Washington</a:t>
            </a:r>
          </a:p>
        </p:txBody>
      </p:sp>
      <p:pic>
        <p:nvPicPr>
          <p:cNvPr id="45" name="Shape 4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07975" y="2455325"/>
            <a:ext cx="7231524" cy="4351500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507975" y="2455325"/>
            <a:ext cx="7307724" cy="44277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177800" algn="l">
              <a:lnSpc>
                <a:spcPct val="100000"/>
              </a:lnSpc>
              <a:spcBef>
                <a:spcPts val="480"/>
              </a:spcBef>
              <a:spcAft>
                <a:spcPts val="48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lang="en-US" sz="2000" b="1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1st president—George Washington; VP was John Adams.</a:t>
            </a:r>
          </a:p>
          <a:p>
            <a:pPr marL="381000" marR="0" lvl="0" indent="-177800" algn="l">
              <a:lnSpc>
                <a:spcPct val="100000"/>
              </a:lnSpc>
              <a:spcBef>
                <a:spcPts val="480"/>
              </a:spcBef>
              <a:spcAft>
                <a:spcPts val="48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lang="en-US" sz="2000" b="1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GW set up a cabinet to head major executive departments—nom. by pres. approved by Senate</a:t>
            </a:r>
          </a:p>
          <a:p>
            <a:pPr marL="381000" marR="0" lvl="0" indent="-177800" algn="l">
              <a:lnSpc>
                <a:spcPct val="100000"/>
              </a:lnSpc>
              <a:spcBef>
                <a:spcPts val="480"/>
              </a:spcBef>
              <a:spcAft>
                <a:spcPts val="48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lang="en-US" sz="2000" b="1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Thomas Jefferson—Sec. of the State Department—foreign policy</a:t>
            </a:r>
          </a:p>
          <a:p>
            <a:pPr marL="381000" marR="0" lvl="0" indent="-177800" algn="l">
              <a:lnSpc>
                <a:spcPct val="100000"/>
              </a:lnSpc>
              <a:spcBef>
                <a:spcPts val="480"/>
              </a:spcBef>
              <a:spcAft>
                <a:spcPts val="48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lang="en-US" sz="2000" b="1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Alexander Hamilton—Sec. of Treasury</a:t>
            </a:r>
          </a:p>
          <a:p>
            <a:pPr marL="381000" marR="0" lvl="0" indent="-177800" algn="l">
              <a:lnSpc>
                <a:spcPct val="100000"/>
              </a:lnSpc>
              <a:spcBef>
                <a:spcPts val="480"/>
              </a:spcBef>
              <a:spcAft>
                <a:spcPts val="48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lang="en-US" sz="2000" b="1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Sold government bonds to pay off debt</a:t>
            </a:r>
          </a:p>
          <a:p>
            <a:pPr marL="381000" marR="0" lvl="0" indent="-177800" algn="l">
              <a:lnSpc>
                <a:spcPct val="100000"/>
              </a:lnSpc>
              <a:spcBef>
                <a:spcPts val="480"/>
              </a:spcBef>
              <a:spcAft>
                <a:spcPts val="48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lang="en-US" sz="2000" b="1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To pay interest on bonds, he taxed imported goods</a:t>
            </a:r>
          </a:p>
          <a:p>
            <a:pPr marL="381000" marR="0" lvl="0" indent="-177800" algn="l">
              <a:lnSpc>
                <a:spcPct val="100000"/>
              </a:lnSpc>
              <a:spcBef>
                <a:spcPts val="480"/>
              </a:spcBef>
              <a:spcAft>
                <a:spcPts val="48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lang="en-US" sz="2000" b="1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Had the Bank of the US formed to manage businesses </a:t>
            </a:r>
          </a:p>
        </p:txBody>
      </p:sp>
      <p:pic>
        <p:nvPicPr>
          <p:cNvPr id="47" name="Shape 4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739525" y="7160800"/>
            <a:ext cx="1743125" cy="410350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Shape 48"/>
          <p:cNvSpPr txBox="1"/>
          <p:nvPr/>
        </p:nvSpPr>
        <p:spPr>
          <a:xfrm>
            <a:off x="7739525" y="7160800"/>
            <a:ext cx="1819325" cy="48654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John Adams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Shape 5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013450" y="298075"/>
            <a:ext cx="1828799" cy="1828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Shape 5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7975" y="1015975"/>
            <a:ext cx="7231524" cy="1269974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507975" y="1015975"/>
            <a:ext cx="7307724" cy="13461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None/>
            </a:pPr>
            <a:r>
              <a:rPr lang="en-US" sz="3600">
                <a:solidFill>
                  <a:srgbClr val="990000"/>
                </a:solidFill>
                <a:latin typeface="Arial"/>
                <a:ea typeface="Arial"/>
                <a:cs typeface="Arial"/>
                <a:sym typeface="Arial"/>
              </a:rPr>
              <a:t>Benefits of Hamilton’s Ideas</a:t>
            </a:r>
          </a:p>
        </p:txBody>
      </p:sp>
      <p:pic>
        <p:nvPicPr>
          <p:cNvPr id="56" name="Shape 5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0" y="2455325"/>
            <a:ext cx="7231524" cy="43515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0" y="2455325"/>
            <a:ext cx="7307724" cy="44277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177800" algn="l">
              <a:lnSpc>
                <a:spcPct val="100000"/>
              </a:lnSpc>
              <a:spcBef>
                <a:spcPts val="480"/>
              </a:spcBef>
              <a:spcAft>
                <a:spcPts val="48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lang="en-US" sz="2000" b="1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Benefits</a:t>
            </a:r>
          </a:p>
          <a:p>
            <a:pPr marL="762000" marR="0" lvl="1" indent="-16510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333333"/>
              </a:buClr>
              <a:buSzPct val="100000"/>
              <a:buFont typeface="Courier New"/>
              <a:buChar char="o"/>
            </a:pPr>
            <a:r>
              <a:rPr lang="en-US" sz="1800" b="1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establish financial credibility </a:t>
            </a:r>
          </a:p>
          <a:p>
            <a:pPr marL="762000" marR="0" lvl="1" indent="-16510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333333"/>
              </a:buClr>
              <a:buSzPct val="100000"/>
              <a:buFont typeface="Courier New"/>
              <a:buChar char="o"/>
            </a:pPr>
            <a:r>
              <a:rPr lang="en-US" sz="1800" b="1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buy political support from wealthiest Americans</a:t>
            </a:r>
          </a:p>
          <a:p>
            <a:pPr marL="762000" marR="0" lvl="1" indent="-16510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333333"/>
              </a:buClr>
              <a:buSzPct val="100000"/>
              <a:buFont typeface="Courier New"/>
              <a:buChar char="o"/>
            </a:pPr>
            <a:r>
              <a:rPr lang="en-US" sz="1800" b="1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enrich investors who could start new businesses or products</a:t>
            </a:r>
          </a:p>
          <a:p>
            <a:pPr marL="0" marR="0" lvl="0" indent="0" algn="l">
              <a:lnSpc>
                <a:spcPct val="100000"/>
              </a:lnSpc>
              <a:spcBef>
                <a:spcPts val="480"/>
              </a:spcBef>
              <a:spcAft>
                <a:spcPts val="480"/>
              </a:spcAft>
              <a:buNone/>
            </a:pPr>
            <a:r>
              <a:rPr lang="en-US" sz="2000" b="1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marL="381000" marR="0" lvl="0" indent="-177800" algn="l">
              <a:lnSpc>
                <a:spcPct val="100000"/>
              </a:lnSpc>
              <a:spcBef>
                <a:spcPts val="480"/>
              </a:spcBef>
              <a:spcAft>
                <a:spcPts val="48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lang="en-US" sz="2000" b="1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Most $ was owed by North but the South got taxed just as much. </a:t>
            </a:r>
          </a:p>
          <a:p>
            <a:pPr marL="381000" marR="0" lvl="0" indent="-177800" algn="l">
              <a:lnSpc>
                <a:spcPct val="100000"/>
              </a:lnSpc>
              <a:spcBef>
                <a:spcPts val="480"/>
              </a:spcBef>
              <a:spcAft>
                <a:spcPts val="48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lang="en-US" sz="2000" b="1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Hamilton said he had the right to do this because of the implied powers stated in the Constitution.</a:t>
            </a:r>
          </a:p>
        </p:txBody>
      </p:sp>
      <p:pic>
        <p:nvPicPr>
          <p:cNvPr id="58" name="Shape 5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166425" y="2455325"/>
            <a:ext cx="2993549" cy="3725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Shape 6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013450" y="298075"/>
            <a:ext cx="1828799" cy="1828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Shape 6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7975" y="1015975"/>
            <a:ext cx="7231524" cy="1269974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507975" y="1015975"/>
            <a:ext cx="7307724" cy="13461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None/>
            </a:pPr>
            <a:r>
              <a:rPr lang="en-US" sz="3600">
                <a:solidFill>
                  <a:srgbClr val="990000"/>
                </a:solidFill>
                <a:latin typeface="Arial"/>
                <a:ea typeface="Arial"/>
                <a:cs typeface="Arial"/>
                <a:sym typeface="Arial"/>
              </a:rPr>
              <a:t>Interpreting the Constitution</a:t>
            </a:r>
          </a:p>
        </p:txBody>
      </p:sp>
      <p:pic>
        <p:nvPicPr>
          <p:cNvPr id="66" name="Shape 6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07975" y="2455325"/>
            <a:ext cx="7231524" cy="43515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507975" y="2455325"/>
            <a:ext cx="7307724" cy="44277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177800" algn="l">
              <a:lnSpc>
                <a:spcPct val="100000"/>
              </a:lnSpc>
              <a:spcBef>
                <a:spcPts val="480"/>
              </a:spcBef>
              <a:spcAft>
                <a:spcPts val="48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lang="en-US" sz="2000" b="1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--loose construction: broad</a:t>
            </a:r>
          </a:p>
          <a:p>
            <a:pPr marL="381000" marR="0" lvl="0" indent="-177800" algn="l">
              <a:lnSpc>
                <a:spcPct val="100000"/>
              </a:lnSpc>
              <a:spcBef>
                <a:spcPts val="480"/>
              </a:spcBef>
              <a:spcAft>
                <a:spcPts val="48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lang="en-US" sz="2000" b="1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--strict construction: specific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Shape 7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013450" y="298075"/>
            <a:ext cx="1828799" cy="1828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Shape 7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7975" y="1015975"/>
            <a:ext cx="7231524" cy="1269974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507975" y="1015975"/>
            <a:ext cx="7307724" cy="13461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None/>
            </a:pPr>
            <a:r>
              <a:rPr lang="en-US" sz="3600">
                <a:solidFill>
                  <a:srgbClr val="990000"/>
                </a:solidFill>
                <a:latin typeface="Arial"/>
                <a:ea typeface="Arial"/>
                <a:cs typeface="Arial"/>
                <a:sym typeface="Arial"/>
              </a:rPr>
              <a:t>Whiskey Tax leads to Rebellion</a:t>
            </a:r>
          </a:p>
        </p:txBody>
      </p:sp>
      <p:pic>
        <p:nvPicPr>
          <p:cNvPr id="75" name="Shape 7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07975" y="2455325"/>
            <a:ext cx="7231524" cy="435150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507975" y="2455325"/>
            <a:ext cx="7307724" cy="44277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177800" algn="l">
              <a:lnSpc>
                <a:spcPct val="100000"/>
              </a:lnSpc>
              <a:spcBef>
                <a:spcPts val="480"/>
              </a:spcBef>
              <a:spcAft>
                <a:spcPts val="48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lang="en-US" sz="2000" b="1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Congress imposed a Whiskey tax. </a:t>
            </a:r>
          </a:p>
          <a:p>
            <a:pPr marL="381000" marR="0" lvl="0" indent="-177800" algn="l">
              <a:lnSpc>
                <a:spcPct val="100000"/>
              </a:lnSpc>
              <a:spcBef>
                <a:spcPts val="480"/>
              </a:spcBef>
              <a:spcAft>
                <a:spcPts val="48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lang="en-US" sz="2000" b="1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Farmers believed it to be as bad as British taxes so they intimidated and attacked tax collectors.—this is known as the Whiskey Rebellion.</a:t>
            </a:r>
          </a:p>
          <a:p>
            <a:pPr marL="381000" marR="0" lvl="0" indent="-177800" algn="l">
              <a:lnSpc>
                <a:spcPct val="100000"/>
              </a:lnSpc>
              <a:spcBef>
                <a:spcPts val="480"/>
              </a:spcBef>
              <a:spcAft>
                <a:spcPts val="48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lang="en-US" sz="2000" b="1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The Whiskey Rebellion was suppressed by Hamilton and US army.</a:t>
            </a:r>
          </a:p>
          <a:p>
            <a:pPr marL="381000" marR="0" lvl="0" indent="-177800" algn="l">
              <a:lnSpc>
                <a:spcPct val="100000"/>
              </a:lnSpc>
              <a:spcBef>
                <a:spcPts val="480"/>
              </a:spcBef>
              <a:spcAft>
                <a:spcPts val="48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lang="en-US" sz="2000" b="1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Whiskey Rebellion showed the division in Amn. political beliefs. </a:t>
            </a:r>
          </a:p>
          <a:p>
            <a:pPr marL="381000" marR="0" lvl="0" indent="-177800" algn="l">
              <a:lnSpc>
                <a:spcPct val="100000"/>
              </a:lnSpc>
              <a:spcBef>
                <a:spcPts val="480"/>
              </a:spcBef>
              <a:spcAft>
                <a:spcPts val="48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lang="en-US" sz="2000" b="1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Madison and Jefferson did not believe Washington and Hamilton were handling the country right.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Shape 8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013450" y="298075"/>
            <a:ext cx="1828799" cy="1828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Shape 8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7975" y="1015975"/>
            <a:ext cx="7231524" cy="1269974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507975" y="1015975"/>
            <a:ext cx="7307724" cy="13461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None/>
            </a:pPr>
            <a:r>
              <a:rPr lang="en-US" sz="3600">
                <a:solidFill>
                  <a:srgbClr val="990000"/>
                </a:solidFill>
                <a:latin typeface="Arial"/>
                <a:ea typeface="Arial"/>
                <a:cs typeface="Arial"/>
                <a:sym typeface="Arial"/>
              </a:rPr>
              <a:t>Whiskey Rebellion Leads to New Political Parties</a:t>
            </a:r>
          </a:p>
        </p:txBody>
      </p:sp>
      <p:pic>
        <p:nvPicPr>
          <p:cNvPr id="84" name="Shape 8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07975" y="2455325"/>
            <a:ext cx="7231524" cy="43515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507975" y="2455325"/>
            <a:ext cx="7307724" cy="44277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177800" algn="l">
              <a:lnSpc>
                <a:spcPct val="100000"/>
              </a:lnSpc>
              <a:spcBef>
                <a:spcPts val="480"/>
              </a:spcBef>
              <a:spcAft>
                <a:spcPts val="48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lang="en-US" sz="2000" b="1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The split started new political parties such as</a:t>
            </a:r>
          </a:p>
          <a:p>
            <a:pPr marL="762000" marR="0" lvl="1" indent="-16510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333333"/>
              </a:buClr>
              <a:buSzPct val="100000"/>
              <a:buFont typeface="Courier New"/>
              <a:buChar char="o"/>
            </a:pPr>
            <a:r>
              <a:rPr lang="en-US" sz="1800" b="1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the Federalists—led by Hamilton and John Adams; (loose construction) </a:t>
            </a:r>
          </a:p>
          <a:p>
            <a:pPr marL="762000" marR="0" lvl="1" indent="-16510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333333"/>
              </a:buClr>
              <a:buSzPct val="100000"/>
              <a:buFont typeface="Courier New"/>
              <a:buChar char="o"/>
            </a:pPr>
            <a:r>
              <a:rPr lang="en-US" sz="1800" b="1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the Democratic Republicans led by Jefferson and Madison (strict construction)</a:t>
            </a:r>
          </a:p>
          <a:p>
            <a:pPr marL="381000" marR="0" lvl="0" indent="-177800" algn="l">
              <a:lnSpc>
                <a:spcPct val="100000"/>
              </a:lnSpc>
              <a:spcBef>
                <a:spcPts val="480"/>
              </a:spcBef>
              <a:spcAft>
                <a:spcPts val="48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lang="en-US" sz="2000" b="1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Northerners favored the Federalists.</a:t>
            </a:r>
          </a:p>
          <a:p>
            <a:pPr marL="381000" marR="0" lvl="0" indent="-177800" algn="l">
              <a:lnSpc>
                <a:spcPct val="100000"/>
              </a:lnSpc>
              <a:spcBef>
                <a:spcPts val="480"/>
              </a:spcBef>
              <a:spcAft>
                <a:spcPts val="48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lang="en-US" sz="2000" b="1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Southerners Dem.-Rep. </a:t>
            </a:r>
          </a:p>
        </p:txBody>
      </p:sp>
      <p:pic>
        <p:nvPicPr>
          <p:cNvPr id="86" name="Shape 8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535325" y="6396475"/>
            <a:ext cx="2420449" cy="41035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Shape 87"/>
          <p:cNvSpPr txBox="1"/>
          <p:nvPr/>
        </p:nvSpPr>
        <p:spPr>
          <a:xfrm>
            <a:off x="7535325" y="6396475"/>
            <a:ext cx="2496650" cy="48654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Thomas Jefferson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Shape 9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013450" y="298075"/>
            <a:ext cx="1828799" cy="1828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Shape 9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7975" y="1015975"/>
            <a:ext cx="7231524" cy="1269974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507975" y="1015975"/>
            <a:ext cx="7307724" cy="13461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None/>
            </a:pPr>
            <a:r>
              <a:rPr lang="en-US" sz="3600">
                <a:solidFill>
                  <a:srgbClr val="990000"/>
                </a:solidFill>
                <a:latin typeface="Arial"/>
                <a:ea typeface="Arial"/>
                <a:cs typeface="Arial"/>
                <a:sym typeface="Arial"/>
              </a:rPr>
              <a:t>Judiciary Act</a:t>
            </a:r>
          </a:p>
        </p:txBody>
      </p:sp>
      <p:pic>
        <p:nvPicPr>
          <p:cNvPr id="95" name="Shape 9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0" y="2455325"/>
            <a:ext cx="7231524" cy="43515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0" y="2455325"/>
            <a:ext cx="7307724" cy="44277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177800" algn="l">
              <a:lnSpc>
                <a:spcPct val="100000"/>
              </a:lnSpc>
              <a:spcBef>
                <a:spcPts val="480"/>
              </a:spcBef>
              <a:spcAft>
                <a:spcPts val="48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lang="en-US" sz="2000" b="1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1789 James Madison (Speaker of the House) helped pass the Judiciary Act which set up courts. </a:t>
            </a:r>
          </a:p>
          <a:p>
            <a:pPr marL="381000" marR="0" lvl="0" indent="-177800" algn="l">
              <a:lnSpc>
                <a:spcPct val="100000"/>
              </a:lnSpc>
              <a:spcBef>
                <a:spcPts val="480"/>
              </a:spcBef>
              <a:spcAft>
                <a:spcPts val="48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lang="en-US" sz="2000" b="1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13 federal district courts (one per state)</a:t>
            </a:r>
          </a:p>
          <a:p>
            <a:pPr marL="381000" marR="0" lvl="0" indent="-177800" algn="l">
              <a:lnSpc>
                <a:spcPct val="100000"/>
              </a:lnSpc>
              <a:spcBef>
                <a:spcPts val="480"/>
              </a:spcBef>
              <a:spcAft>
                <a:spcPts val="48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lang="en-US" sz="2000" b="1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3 circuit courts of appeals</a:t>
            </a:r>
          </a:p>
          <a:p>
            <a:pPr marL="381000" marR="0" lvl="0" indent="-177800" algn="l">
              <a:lnSpc>
                <a:spcPct val="100000"/>
              </a:lnSpc>
              <a:spcBef>
                <a:spcPts val="480"/>
              </a:spcBef>
              <a:spcAft>
                <a:spcPts val="480"/>
              </a:spcAft>
              <a:buClr>
                <a:srgbClr val="333333"/>
              </a:buClr>
              <a:buSzPct val="100000"/>
              <a:buFont typeface="Arial"/>
              <a:buChar char="●"/>
            </a:pPr>
            <a:r>
              <a:rPr lang="en-US" sz="2000" b="1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6-member Supreme Court</a:t>
            </a:r>
          </a:p>
          <a:p>
            <a:pPr marL="762000" marR="0" lvl="1" indent="-16510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333333"/>
              </a:buClr>
              <a:buSzPct val="100000"/>
              <a:buFont typeface="Courier New"/>
              <a:buChar char="o"/>
            </a:pPr>
            <a:r>
              <a:rPr lang="en-US" sz="1800" b="1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First Chief Justice of US was John Jay (appointed by the pres.)</a:t>
            </a:r>
          </a:p>
        </p:txBody>
      </p:sp>
      <p:pic>
        <p:nvPicPr>
          <p:cNvPr id="97" name="Shape 9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284175" y="0"/>
            <a:ext cx="2455324" cy="41035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Shape 98"/>
          <p:cNvSpPr txBox="1"/>
          <p:nvPr/>
        </p:nvSpPr>
        <p:spPr>
          <a:xfrm>
            <a:off x="5284175" y="0"/>
            <a:ext cx="2531525" cy="48654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James Madison</a:t>
            </a:r>
          </a:p>
        </p:txBody>
      </p:sp>
      <p:pic>
        <p:nvPicPr>
          <p:cNvPr id="99" name="Shape 9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078175" y="5721475"/>
            <a:ext cx="2081800" cy="41035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/>
          <p:nvPr/>
        </p:nvSpPr>
        <p:spPr>
          <a:xfrm>
            <a:off x="8078175" y="5721475"/>
            <a:ext cx="2158000" cy="48654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John Jay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313</Words>
  <Application>Microsoft Office PowerPoint</Application>
  <PresentationFormat>Custom</PresentationFormat>
  <Paragraphs>48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Courier New</vt:lpstr>
      <vt:lpstr>Custom Theme</vt:lpstr>
      <vt:lpstr>PowerPoint Presentation</vt:lpstr>
      <vt:lpstr>Problems for the New Country</vt:lpstr>
      <vt:lpstr>George Washington</vt:lpstr>
      <vt:lpstr>Benefits of Hamilton’s Ideas</vt:lpstr>
      <vt:lpstr>Interpreting the Constitution</vt:lpstr>
      <vt:lpstr>Whiskey Tax leads to Rebellion</vt:lpstr>
      <vt:lpstr>Whiskey Rebellion Leads to New Political Parties</vt:lpstr>
      <vt:lpstr>Judiciary Act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Edwards, Kara L.</dc:creator>
  <cp:lastModifiedBy>Edwards, Kara L.</cp:lastModifiedBy>
  <cp:revision>1</cp:revision>
  <dcterms:modified xsi:type="dcterms:W3CDTF">2016-01-29T14:30:30Z</dcterms:modified>
</cp:coreProperties>
</file>