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160000" cy="7620000"/>
  <p:notesSz cx="7620000" cy="10160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1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1981366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2900068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2784255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1188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3508949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3510481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3722284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3667397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7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8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9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20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24.png"/><Relationship Id="rId3" Type="http://schemas.openxmlformats.org/officeDocument/2006/relationships/image" Target="../media/image1.png"/><Relationship Id="rId7" Type="http://schemas.openxmlformats.org/officeDocument/2006/relationships/image" Target="../media/image13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22.png"/><Relationship Id="rId5" Type="http://schemas.openxmlformats.org/officeDocument/2006/relationships/image" Target="../media/image11.png"/><Relationship Id="rId10" Type="http://schemas.openxmlformats.org/officeDocument/2006/relationships/image" Target="../media/image2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Shape 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85325" y="1781975"/>
            <a:ext cx="3860799" cy="3860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Shape 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301150" y="2781050"/>
            <a:ext cx="1629850" cy="1057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Shape 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096825" y="3859375"/>
            <a:ext cx="681000" cy="45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Shape 2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058325" y="4344475"/>
            <a:ext cx="442750" cy="299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Shape 2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755450" y="3350850"/>
            <a:ext cx="701624" cy="45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Shape 2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080000" y="1781975"/>
            <a:ext cx="3860799" cy="3860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Shape 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168050" y="1867625"/>
            <a:ext cx="3637275" cy="1822799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Shape 30"/>
          <p:cNvSpPr txBox="1"/>
          <p:nvPr/>
        </p:nvSpPr>
        <p:spPr>
          <a:xfrm>
            <a:off x="5168050" y="1867625"/>
            <a:ext cx="3713475" cy="18990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3.3 An Era of Nationalism</a:t>
            </a:r>
          </a:p>
        </p:txBody>
      </p:sp>
      <p:pic>
        <p:nvPicPr>
          <p:cNvPr id="31" name="Shape 3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168050" y="3760175"/>
            <a:ext cx="3637275" cy="58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Shape 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36300" y="3301975"/>
            <a:ext cx="1015999" cy="1015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Shape 3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53725" y="3371500"/>
            <a:ext cx="778575" cy="505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Shape 3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433825" y="3886600"/>
            <a:ext cx="325300" cy="21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Shape 3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415450" y="4118350"/>
            <a:ext cx="211500" cy="142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Shape 4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270750" y="3643700"/>
            <a:ext cx="335150" cy="21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Shape 4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810000" y="762000"/>
            <a:ext cx="5498024" cy="985499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3810000" y="762000"/>
            <a:ext cx="5574225" cy="10616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343"/>
              </a:spcBef>
              <a:spcAft>
                <a:spcPts val="343"/>
              </a:spcAft>
              <a:buNone/>
            </a:pPr>
            <a:r>
              <a:rPr lang="en-US" sz="2800">
                <a:solidFill>
                  <a:srgbClr val="749805"/>
                </a:solidFill>
                <a:latin typeface="Arial"/>
                <a:ea typeface="Arial"/>
                <a:cs typeface="Arial"/>
                <a:sym typeface="Arial"/>
              </a:rPr>
              <a:t>General Information</a:t>
            </a:r>
          </a:p>
        </p:txBody>
      </p:sp>
      <p:pic>
        <p:nvPicPr>
          <p:cNvPr id="43" name="Shape 4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471325" y="1747500"/>
            <a:ext cx="6342874" cy="45614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471325" y="1747500"/>
            <a:ext cx="6419074" cy="46375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03200" algn="l">
              <a:lnSpc>
                <a:spcPct val="100000"/>
              </a:lnSpc>
              <a:spcBef>
                <a:spcPts val="310"/>
              </a:spcBef>
              <a:spcAft>
                <a:spcPts val="310"/>
              </a:spcAft>
              <a:buClr>
                <a:srgbClr val="3F3F3F"/>
              </a:buClr>
              <a:buSzPct val="100000"/>
              <a:buFont typeface="Arial"/>
              <a:buChar char="●"/>
            </a:pPr>
            <a:r>
              <a:rPr lang="en-US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Nationalism: a glorification of the nation</a:t>
            </a:r>
          </a:p>
          <a:p>
            <a:pPr marL="381000" marR="0" lvl="0" indent="-203200" algn="l">
              <a:lnSpc>
                <a:spcPct val="100000"/>
              </a:lnSpc>
              <a:spcBef>
                <a:spcPts val="310"/>
              </a:spcBef>
              <a:spcAft>
                <a:spcPts val="310"/>
              </a:spcAft>
              <a:buClr>
                <a:srgbClr val="3F3F3F"/>
              </a:buClr>
              <a:buSzPct val="100000"/>
              <a:buFont typeface="Arial"/>
              <a:buChar char="●"/>
            </a:pPr>
            <a:r>
              <a:rPr lang="en-US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1816 Congress establishes the Second Bank of the US</a:t>
            </a:r>
          </a:p>
          <a:p>
            <a:pPr marL="762000" marR="0" lvl="1" indent="-203200" algn="l">
              <a:lnSpc>
                <a:spcPct val="116250"/>
              </a:lnSpc>
              <a:spcBef>
                <a:spcPts val="360"/>
              </a:spcBef>
              <a:spcAft>
                <a:spcPts val="360"/>
              </a:spcAft>
              <a:buClr>
                <a:srgbClr val="3F3F3F"/>
              </a:buClr>
              <a:buSzPct val="100000"/>
              <a:buFont typeface="Courier New"/>
              <a:buChar char="o"/>
            </a:pPr>
            <a:r>
              <a:rPr lang="en-US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Henry Clay </a:t>
            </a:r>
            <a:r>
              <a:rPr lang="en-US" sz="24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was a huge motivating factor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Shape 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36300" y="3301975"/>
            <a:ext cx="1015999" cy="1015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Shape 5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53725" y="3371500"/>
            <a:ext cx="778575" cy="505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Shape 5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433825" y="3886600"/>
            <a:ext cx="325300" cy="21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415450" y="4118350"/>
            <a:ext cx="211500" cy="142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270750" y="3643700"/>
            <a:ext cx="335150" cy="21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Shape 5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810000" y="762000"/>
            <a:ext cx="5498024" cy="9854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3810000" y="762000"/>
            <a:ext cx="5574225" cy="10616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343"/>
              </a:spcBef>
              <a:spcAft>
                <a:spcPts val="343"/>
              </a:spcAft>
              <a:buNone/>
            </a:pPr>
            <a:r>
              <a:rPr lang="en-US" sz="2800">
                <a:solidFill>
                  <a:srgbClr val="749805"/>
                </a:solidFill>
                <a:latin typeface="Arial"/>
                <a:ea typeface="Arial"/>
                <a:cs typeface="Arial"/>
                <a:sym typeface="Arial"/>
              </a:rPr>
              <a:t>Supreme Court Cases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540000" y="2245425"/>
            <a:ext cx="7365999" cy="45614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2540000" y="2245425"/>
            <a:ext cx="7442200" cy="46375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03200" algn="l">
              <a:lnSpc>
                <a:spcPct val="100000"/>
              </a:lnSpc>
              <a:spcBef>
                <a:spcPts val="310"/>
              </a:spcBef>
              <a:spcAft>
                <a:spcPts val="310"/>
              </a:spcAft>
              <a:buClr>
                <a:srgbClr val="3F3F3F"/>
              </a:buClr>
              <a:buSzPct val="100000"/>
              <a:buFont typeface="Arial"/>
              <a:buChar char="●"/>
            </a:pPr>
            <a:r>
              <a:rPr lang="en-US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McCulloch v. Maryland (1819): Congress can enact any law to achieve any duty in the Constitution</a:t>
            </a:r>
          </a:p>
          <a:p>
            <a:pPr marL="381000" marR="0" lvl="0" indent="-203200" algn="l">
              <a:lnSpc>
                <a:spcPct val="100000"/>
              </a:lnSpc>
              <a:spcBef>
                <a:spcPts val="310"/>
              </a:spcBef>
              <a:spcAft>
                <a:spcPts val="310"/>
              </a:spcAft>
              <a:buClr>
                <a:srgbClr val="3F3F3F"/>
              </a:buClr>
              <a:buSzPct val="100000"/>
              <a:buFont typeface="Arial"/>
              <a:buChar char="●"/>
            </a:pPr>
            <a:r>
              <a:rPr lang="en-US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Gibbons v. Ogden (1824): Congress’ ability to regulate interstate commerce includes </a:t>
            </a:r>
            <a:r>
              <a:rPr lang="en-US" sz="240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intrAstate</a:t>
            </a:r>
            <a:r>
              <a:rPr lang="en-US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commerce (within a state)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Shape 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36300" y="3301975"/>
            <a:ext cx="1015999" cy="1015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53725" y="3371500"/>
            <a:ext cx="778575" cy="505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433825" y="3886600"/>
            <a:ext cx="325300" cy="21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415450" y="4118350"/>
            <a:ext cx="211500" cy="142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Shape 6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270750" y="3643700"/>
            <a:ext cx="335150" cy="21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810000" y="762000"/>
            <a:ext cx="5498024" cy="985499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810000" y="762000"/>
            <a:ext cx="5574225" cy="10616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343"/>
              </a:spcBef>
              <a:spcAft>
                <a:spcPts val="343"/>
              </a:spcAft>
              <a:buNone/>
            </a:pPr>
            <a:r>
              <a:rPr lang="en-US" sz="2800">
                <a:solidFill>
                  <a:srgbClr val="749805"/>
                </a:solidFill>
                <a:latin typeface="Arial"/>
                <a:ea typeface="Arial"/>
                <a:cs typeface="Arial"/>
                <a:sym typeface="Arial"/>
              </a:rPr>
              <a:t>US Economy</a:t>
            </a:r>
          </a:p>
        </p:txBody>
      </p:sp>
      <p:pic>
        <p:nvPicPr>
          <p:cNvPr id="69" name="Shape 6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878650" y="2245425"/>
            <a:ext cx="6427549" cy="45614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2878650" y="2245425"/>
            <a:ext cx="6503750" cy="46375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03200" algn="l">
              <a:lnSpc>
                <a:spcPct val="100000"/>
              </a:lnSpc>
              <a:spcBef>
                <a:spcPts val="310"/>
              </a:spcBef>
              <a:spcAft>
                <a:spcPts val="310"/>
              </a:spcAft>
              <a:buClr>
                <a:srgbClr val="3F3F3F"/>
              </a:buClr>
              <a:buSzPct val="100000"/>
              <a:buFont typeface="Arial"/>
              <a:buChar char="●"/>
            </a:pPr>
            <a:r>
              <a:rPr lang="en-US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US establishes a capitalist economy where individuals own the factors of production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Shape 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36300" y="3301975"/>
            <a:ext cx="1015999" cy="1015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53725" y="3371500"/>
            <a:ext cx="778575" cy="505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433825" y="3886600"/>
            <a:ext cx="325300" cy="21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415450" y="4118350"/>
            <a:ext cx="211500" cy="142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270750" y="3643700"/>
            <a:ext cx="335150" cy="21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810000" y="762000"/>
            <a:ext cx="5498024" cy="985499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810000" y="762000"/>
            <a:ext cx="5574225" cy="10616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343"/>
              </a:spcBef>
              <a:spcAft>
                <a:spcPts val="343"/>
              </a:spcAft>
              <a:buNone/>
            </a:pPr>
            <a:r>
              <a:rPr lang="en-US" sz="28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Nationalism and Art/Literature</a:t>
            </a:r>
          </a:p>
        </p:txBody>
      </p:sp>
      <p:pic>
        <p:nvPicPr>
          <p:cNvPr id="82" name="Shape 8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794000" y="2245425"/>
            <a:ext cx="6942650" cy="45614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2794000" y="2245425"/>
            <a:ext cx="7018850" cy="46375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03200" algn="l">
              <a:lnSpc>
                <a:spcPct val="100000"/>
              </a:lnSpc>
              <a:spcBef>
                <a:spcPts val="310"/>
              </a:spcBef>
              <a:spcAft>
                <a:spcPts val="310"/>
              </a:spcAft>
              <a:buClr>
                <a:srgbClr val="3F3F3F"/>
              </a:buClr>
              <a:buSzPct val="100000"/>
              <a:buFont typeface="Arial"/>
              <a:buChar char="●"/>
            </a:pPr>
            <a:r>
              <a:rPr lang="en-US" sz="24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James Fennimore Cooper—the </a:t>
            </a:r>
            <a:r>
              <a:rPr lang="en-US" sz="2400" dirty="0" err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Leatherstocking</a:t>
            </a:r>
            <a:r>
              <a:rPr lang="en-US" sz="24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Tales</a:t>
            </a:r>
          </a:p>
          <a:p>
            <a:pPr marL="381000" marR="0" lvl="0" indent="-203200" algn="l">
              <a:lnSpc>
                <a:spcPct val="100000"/>
              </a:lnSpc>
              <a:spcBef>
                <a:spcPts val="310"/>
              </a:spcBef>
              <a:spcAft>
                <a:spcPts val="310"/>
              </a:spcAft>
              <a:buClr>
                <a:srgbClr val="3F3F3F"/>
              </a:buClr>
              <a:buSzPct val="100000"/>
              <a:buFont typeface="Arial"/>
              <a:buChar char="●"/>
            </a:pPr>
            <a:r>
              <a:rPr lang="en-US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The Hudson River School starts—school for artists—focuses on nature</a:t>
            </a:r>
          </a:p>
          <a:p>
            <a:pPr marL="381000" marR="0" lvl="0" indent="-203200" algn="l">
              <a:lnSpc>
                <a:spcPct val="100000"/>
              </a:lnSpc>
              <a:spcBef>
                <a:spcPts val="310"/>
              </a:spcBef>
              <a:spcAft>
                <a:spcPts val="310"/>
              </a:spcAft>
              <a:buClr>
                <a:srgbClr val="3F3F3F"/>
              </a:buClr>
              <a:buSzPct val="100000"/>
              <a:buFont typeface="Arial"/>
              <a:buChar char="●"/>
            </a:pPr>
            <a:r>
              <a:rPr lang="en-US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Within art and literature the artist or writer would glorify his or her place of living to show the world where they are from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Shape 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36300" y="3301975"/>
            <a:ext cx="1015999" cy="1015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53725" y="3371500"/>
            <a:ext cx="778575" cy="505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Shape 9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433825" y="3886600"/>
            <a:ext cx="325300" cy="21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415450" y="4118350"/>
            <a:ext cx="211500" cy="142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270750" y="3643700"/>
            <a:ext cx="335150" cy="21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810000" y="762000"/>
            <a:ext cx="5498024" cy="985499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810000" y="762000"/>
            <a:ext cx="5574225" cy="10616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343"/>
              </a:spcBef>
              <a:spcAft>
                <a:spcPts val="343"/>
              </a:spcAft>
              <a:buNone/>
            </a:pPr>
            <a:r>
              <a:rPr lang="en-US" sz="28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Monroe Doctrine</a:t>
            </a:r>
          </a:p>
        </p:txBody>
      </p:sp>
      <p:pic>
        <p:nvPicPr>
          <p:cNvPr id="95" name="Shape 9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370650" y="2245425"/>
            <a:ext cx="6935549" cy="45614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2370650" y="2245425"/>
            <a:ext cx="7011749" cy="46375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03200" algn="l">
              <a:lnSpc>
                <a:spcPct val="100000"/>
              </a:lnSpc>
              <a:spcBef>
                <a:spcPts val="310"/>
              </a:spcBef>
              <a:spcAft>
                <a:spcPts val="310"/>
              </a:spcAft>
              <a:buClr>
                <a:srgbClr val="3F3F3F"/>
              </a:buClr>
              <a:buSzPct val="100000"/>
              <a:buFont typeface="Arial"/>
              <a:buChar char="●"/>
            </a:pPr>
            <a:r>
              <a:rPr lang="en-US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1823—foreign policy by President Monroe that pushed for Europe to stay out of the Western Hemisphere </a:t>
            </a:r>
          </a:p>
          <a:p>
            <a:pPr marL="762000" marR="0" lvl="1" indent="-203200" algn="l">
              <a:lnSpc>
                <a:spcPct val="116250"/>
              </a:lnSpc>
              <a:spcBef>
                <a:spcPts val="360"/>
              </a:spcBef>
              <a:spcAft>
                <a:spcPts val="360"/>
              </a:spcAft>
              <a:buClr>
                <a:srgbClr val="3F3F3F"/>
              </a:buClr>
              <a:buSzPct val="100000"/>
              <a:buFont typeface="Courier New"/>
              <a:buChar char="o"/>
            </a:pPr>
            <a:r>
              <a:rPr lang="en-US" sz="24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Shows the US’s want for power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36300" y="3301975"/>
            <a:ext cx="1015999" cy="1015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53725" y="3371500"/>
            <a:ext cx="778575" cy="505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433825" y="3886600"/>
            <a:ext cx="325300" cy="21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415450" y="4118350"/>
            <a:ext cx="211500" cy="142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270750" y="3643700"/>
            <a:ext cx="335150" cy="21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Shape 10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810000" y="762000"/>
            <a:ext cx="5498024" cy="985499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810000" y="762000"/>
            <a:ext cx="5574225" cy="10616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343"/>
              </a:spcBef>
              <a:spcAft>
                <a:spcPts val="343"/>
              </a:spcAft>
              <a:buNone/>
            </a:pPr>
            <a:r>
              <a:rPr lang="en-US" sz="28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Slavery divides the Nation</a:t>
            </a:r>
          </a:p>
        </p:txBody>
      </p:sp>
      <p:pic>
        <p:nvPicPr>
          <p:cNvPr id="108" name="Shape 10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302000" y="1747500"/>
            <a:ext cx="6857974" cy="4561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302000" y="1747500"/>
            <a:ext cx="6934174" cy="46375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03200" algn="l">
              <a:lnSpc>
                <a:spcPct val="100000"/>
              </a:lnSpc>
              <a:spcBef>
                <a:spcPts val="310"/>
              </a:spcBef>
              <a:spcAft>
                <a:spcPts val="310"/>
              </a:spcAft>
              <a:buClr>
                <a:srgbClr val="3F3F3F"/>
              </a:buClr>
              <a:buSzPct val="100000"/>
              <a:buFont typeface="Arial"/>
              <a:buChar char="●"/>
            </a:pPr>
            <a:r>
              <a:rPr lang="en-US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Missouri Compromise</a:t>
            </a:r>
          </a:p>
          <a:p>
            <a:pPr marL="762000" marR="0" lvl="1" indent="-203200" algn="l">
              <a:lnSpc>
                <a:spcPct val="116250"/>
              </a:lnSpc>
              <a:spcBef>
                <a:spcPts val="360"/>
              </a:spcBef>
              <a:spcAft>
                <a:spcPts val="360"/>
              </a:spcAft>
              <a:buClr>
                <a:srgbClr val="3F3F3F"/>
              </a:buClr>
              <a:buSzPct val="100000"/>
              <a:buFont typeface="Courier New"/>
              <a:buChar char="o"/>
            </a:pPr>
            <a:r>
              <a:rPr lang="en-US" sz="24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1820</a:t>
            </a:r>
            <a:r>
              <a:rPr lang="en-US" sz="2400" dirty="0" smtClean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— </a:t>
            </a:r>
            <a:r>
              <a:rPr lang="en-US" sz="24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drafted </a:t>
            </a:r>
            <a:r>
              <a:rPr lang="en-US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by Henry Clay</a:t>
            </a:r>
          </a:p>
          <a:p>
            <a:pPr marL="762000" marR="0" lvl="1" indent="-203200" algn="l">
              <a:lnSpc>
                <a:spcPct val="116250"/>
              </a:lnSpc>
              <a:spcBef>
                <a:spcPts val="360"/>
              </a:spcBef>
              <a:spcAft>
                <a:spcPts val="360"/>
              </a:spcAft>
              <a:buClr>
                <a:srgbClr val="3F3F3F"/>
              </a:buClr>
              <a:buSzPct val="100000"/>
              <a:buFont typeface="Courier New"/>
              <a:buChar char="o"/>
            </a:pPr>
            <a:r>
              <a:rPr lang="en-US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Northern district of Massachusetts would enter the Union as the free state of Maine and Missouri would be a slave state</a:t>
            </a:r>
          </a:p>
          <a:p>
            <a:pPr marL="762000" marR="0" lvl="1" indent="-203200" algn="l">
              <a:lnSpc>
                <a:spcPct val="116250"/>
              </a:lnSpc>
              <a:spcBef>
                <a:spcPts val="360"/>
              </a:spcBef>
              <a:spcAft>
                <a:spcPts val="360"/>
              </a:spcAft>
              <a:buClr>
                <a:srgbClr val="3F3F3F"/>
              </a:buClr>
              <a:buSzPct val="100000"/>
              <a:buFont typeface="Courier New"/>
              <a:buChar char="o"/>
            </a:pPr>
            <a:r>
              <a:rPr lang="en-US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Also drew line across the continent from Missouri to the west coast depicting slave states v. free states</a:t>
            </a:r>
          </a:p>
          <a:p>
            <a:pPr marL="762000" marR="0" lvl="1" indent="-203200" algn="l">
              <a:lnSpc>
                <a:spcPct val="116250"/>
              </a:lnSpc>
              <a:spcBef>
                <a:spcPts val="360"/>
              </a:spcBef>
              <a:spcAft>
                <a:spcPts val="360"/>
              </a:spcAft>
              <a:buClr>
                <a:srgbClr val="3F3F3F"/>
              </a:buClr>
              <a:buSzPct val="100000"/>
              <a:buFont typeface="Courier New"/>
              <a:buChar char="o"/>
            </a:pPr>
            <a:r>
              <a:rPr lang="en-US" sz="24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Line drawn at 36 30’ parallel </a:t>
            </a:r>
          </a:p>
        </p:txBody>
      </p:sp>
      <p:pic>
        <p:nvPicPr>
          <p:cNvPr id="110" name="Shape 110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0" y="0"/>
            <a:ext cx="3527774" cy="272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3527775" y="253975"/>
            <a:ext cx="2229550" cy="41035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Shape 112"/>
          <p:cNvSpPr txBox="1"/>
          <p:nvPr/>
        </p:nvSpPr>
        <p:spPr>
          <a:xfrm>
            <a:off x="3527775" y="253975"/>
            <a:ext cx="2305750" cy="4865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FREE</a:t>
            </a:r>
          </a:p>
        </p:txBody>
      </p:sp>
      <p:pic>
        <p:nvPicPr>
          <p:cNvPr id="113" name="Shape 1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78450" y="4519175"/>
            <a:ext cx="3482875" cy="259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Shape 11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3810000" y="6308925"/>
            <a:ext cx="1947325" cy="41035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Shape 115"/>
          <p:cNvSpPr txBox="1"/>
          <p:nvPr/>
        </p:nvSpPr>
        <p:spPr>
          <a:xfrm>
            <a:off x="3810000" y="6308925"/>
            <a:ext cx="2023524" cy="4865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SLAVE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214</Words>
  <Application>Microsoft Office PowerPoint</Application>
  <PresentationFormat>Custom</PresentationFormat>
  <Paragraphs>25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Courier New</vt:lpstr>
      <vt:lpstr>Custom Theme</vt:lpstr>
      <vt:lpstr>PowerPoint Presentation</vt:lpstr>
      <vt:lpstr>General Information</vt:lpstr>
      <vt:lpstr>Supreme Court Cases</vt:lpstr>
      <vt:lpstr>US Economy</vt:lpstr>
      <vt:lpstr>Nationalism and Art/Literature</vt:lpstr>
      <vt:lpstr>Monroe Doctrine</vt:lpstr>
      <vt:lpstr>Slavery divides the Nation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Edwards, Kara L.</dc:creator>
  <cp:lastModifiedBy>Edwards, Kara L.</cp:lastModifiedBy>
  <cp:revision>2</cp:revision>
  <dcterms:modified xsi:type="dcterms:W3CDTF">2016-02-17T13:36:50Z</dcterms:modified>
</cp:coreProperties>
</file>